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6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536D"/>
    <a:srgbClr val="1EE9FE"/>
    <a:srgbClr val="20C2FC"/>
    <a:srgbClr val="FC9204"/>
    <a:srgbClr val="D9F5FF"/>
    <a:srgbClr val="C5F0FF"/>
    <a:srgbClr val="BDD7EE"/>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102927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262603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367594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383178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2629665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315762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1707170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1868352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677424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3013119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95C4B7-D5A9-4185-9D4B-BDBD2BFA4D20}" type="datetimeFigureOut">
              <a:rPr kumimoji="1" lang="ja-JP" altLang="en-US" smtClean="0"/>
              <a:t>2025/4/7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284683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B95C4B7-D5A9-4185-9D4B-BDBD2BFA4D20}" type="datetimeFigureOut">
              <a:rPr kumimoji="1" lang="ja-JP" altLang="en-US" smtClean="0"/>
              <a:t>2025/4/7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D621F0A-7841-4577-8148-142C8ECF96B7}" type="slidenum">
              <a:rPr kumimoji="1" lang="ja-JP" altLang="en-US" smtClean="0"/>
              <a:t>‹#›</a:t>
            </a:fld>
            <a:endParaRPr kumimoji="1" lang="ja-JP" altLang="en-US"/>
          </a:p>
        </p:txBody>
      </p:sp>
    </p:spTree>
    <p:extLst>
      <p:ext uri="{BB962C8B-B14F-4D97-AF65-F5344CB8AC3E}">
        <p14:creationId xmlns:p14="http://schemas.microsoft.com/office/powerpoint/2010/main" val="2649565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58A8D346-74F0-4E0A-91D5-BA996076EB6A}"/>
              </a:ext>
            </a:extLst>
          </p:cNvPr>
          <p:cNvGrpSpPr/>
          <p:nvPr/>
        </p:nvGrpSpPr>
        <p:grpSpPr>
          <a:xfrm>
            <a:off x="156029" y="199571"/>
            <a:ext cx="6545942" cy="9506857"/>
            <a:chOff x="-7723810" y="444770"/>
            <a:chExt cx="7064375" cy="10196548"/>
          </a:xfrm>
        </p:grpSpPr>
        <p:sp>
          <p:nvSpPr>
            <p:cNvPr id="3" name="正方形/長方形 2">
              <a:extLst>
                <a:ext uri="{FF2B5EF4-FFF2-40B4-BE49-F238E27FC236}">
                  <a16:creationId xmlns:a16="http://schemas.microsoft.com/office/drawing/2014/main" id="{0875A7D1-F727-4C65-9805-830457A136CD}"/>
                </a:ext>
              </a:extLst>
            </p:cNvPr>
            <p:cNvSpPr/>
            <p:nvPr/>
          </p:nvSpPr>
          <p:spPr>
            <a:xfrm>
              <a:off x="-7723810" y="7382255"/>
              <a:ext cx="7064375" cy="1796414"/>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片側の 2 つの角を丸めた四角形 43">
              <a:extLst>
                <a:ext uri="{FF2B5EF4-FFF2-40B4-BE49-F238E27FC236}">
                  <a16:creationId xmlns:a16="http://schemas.microsoft.com/office/drawing/2014/main" id="{8F5ACA4D-E917-4BF5-A889-550089CAF961}"/>
                </a:ext>
              </a:extLst>
            </p:cNvPr>
            <p:cNvSpPr/>
            <p:nvPr/>
          </p:nvSpPr>
          <p:spPr>
            <a:xfrm>
              <a:off x="-7723493" y="444770"/>
              <a:ext cx="7063740" cy="704168"/>
            </a:xfrm>
            <a:prstGeom prst="round2SameRect">
              <a:avLst>
                <a:gd name="adj1" fmla="val 20165"/>
                <a:gd name="adj2"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片側の 2 つの角を丸めた四角形 13">
              <a:extLst>
                <a:ext uri="{FF2B5EF4-FFF2-40B4-BE49-F238E27FC236}">
                  <a16:creationId xmlns:a16="http://schemas.microsoft.com/office/drawing/2014/main" id="{6B161B3C-D331-4682-A23E-13E4FF48DD93}"/>
                </a:ext>
              </a:extLst>
            </p:cNvPr>
            <p:cNvSpPr/>
            <p:nvPr/>
          </p:nvSpPr>
          <p:spPr>
            <a:xfrm flipV="1">
              <a:off x="-7723493" y="9185897"/>
              <a:ext cx="7063740" cy="1455420"/>
            </a:xfrm>
            <a:prstGeom prst="round2SameRect">
              <a:avLst>
                <a:gd name="adj1" fmla="val 9795"/>
                <a:gd name="adj2" fmla="val 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14">
              <a:extLst>
                <a:ext uri="{FF2B5EF4-FFF2-40B4-BE49-F238E27FC236}">
                  <a16:creationId xmlns:a16="http://schemas.microsoft.com/office/drawing/2014/main" id="{953783E0-E47D-46E0-AD85-E31E9D10A7CD}"/>
                </a:ext>
              </a:extLst>
            </p:cNvPr>
            <p:cNvSpPr/>
            <p:nvPr/>
          </p:nvSpPr>
          <p:spPr>
            <a:xfrm>
              <a:off x="-7723810" y="444770"/>
              <a:ext cx="7064375" cy="10196548"/>
            </a:xfrm>
            <a:prstGeom prst="roundRect">
              <a:avLst>
                <a:gd name="adj" fmla="val 2375"/>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B71F34E1-F6C5-406A-BC20-BDB2F565392F}"/>
              </a:ext>
            </a:extLst>
          </p:cNvPr>
          <p:cNvGrpSpPr/>
          <p:nvPr/>
        </p:nvGrpSpPr>
        <p:grpSpPr>
          <a:xfrm>
            <a:off x="537459" y="842566"/>
            <a:ext cx="2904607" cy="2962747"/>
            <a:chOff x="224815" y="841562"/>
            <a:chExt cx="2904607" cy="2962747"/>
          </a:xfrm>
        </p:grpSpPr>
        <p:grpSp>
          <p:nvGrpSpPr>
            <p:cNvPr id="20" name="グループ化 19">
              <a:extLst>
                <a:ext uri="{FF2B5EF4-FFF2-40B4-BE49-F238E27FC236}">
                  <a16:creationId xmlns:a16="http://schemas.microsoft.com/office/drawing/2014/main" id="{3EF6783A-A5D1-45C5-A90A-3C59CFEA61E1}"/>
                </a:ext>
              </a:extLst>
            </p:cNvPr>
            <p:cNvGrpSpPr/>
            <p:nvPr/>
          </p:nvGrpSpPr>
          <p:grpSpPr>
            <a:xfrm>
              <a:off x="275193" y="1025795"/>
              <a:ext cx="2707940" cy="2732229"/>
              <a:chOff x="401715" y="1036305"/>
              <a:chExt cx="2707940" cy="2732229"/>
            </a:xfrm>
          </p:grpSpPr>
          <p:sp>
            <p:nvSpPr>
              <p:cNvPr id="7" name="正方形/長方形 6">
                <a:extLst>
                  <a:ext uri="{FF2B5EF4-FFF2-40B4-BE49-F238E27FC236}">
                    <a16:creationId xmlns:a16="http://schemas.microsoft.com/office/drawing/2014/main" id="{DF8006B8-4D7C-4638-A2A6-D7A1776A232A}"/>
                  </a:ext>
                </a:extLst>
              </p:cNvPr>
              <p:cNvSpPr/>
              <p:nvPr/>
            </p:nvSpPr>
            <p:spPr>
              <a:xfrm>
                <a:off x="401715" y="1036305"/>
                <a:ext cx="1353971" cy="13616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C1BF6F4E-DE5A-41EF-B105-D65EBEA5C696}"/>
                  </a:ext>
                </a:extLst>
              </p:cNvPr>
              <p:cNvSpPr/>
              <p:nvPr/>
            </p:nvSpPr>
            <p:spPr>
              <a:xfrm>
                <a:off x="401715" y="2406868"/>
                <a:ext cx="1353971" cy="136166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7AA5805-2BF0-40B0-B17D-9D3E11546FC5}"/>
                  </a:ext>
                </a:extLst>
              </p:cNvPr>
              <p:cNvSpPr/>
              <p:nvPr/>
            </p:nvSpPr>
            <p:spPr>
              <a:xfrm>
                <a:off x="1755683" y="1043152"/>
                <a:ext cx="1353971" cy="136166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DA416110-5155-4501-9630-DCEB874FC577}"/>
                  </a:ext>
                </a:extLst>
              </p:cNvPr>
              <p:cNvSpPr/>
              <p:nvPr/>
            </p:nvSpPr>
            <p:spPr>
              <a:xfrm>
                <a:off x="1755684" y="2406868"/>
                <a:ext cx="1353971" cy="13616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F6D44CE2-2C88-4C6C-AFE2-92FBAA6EA3DE}"/>
                </a:ext>
              </a:extLst>
            </p:cNvPr>
            <p:cNvSpPr txBox="1"/>
            <p:nvPr/>
          </p:nvSpPr>
          <p:spPr>
            <a:xfrm>
              <a:off x="224815" y="841562"/>
              <a:ext cx="1454726" cy="1569660"/>
            </a:xfrm>
            <a:prstGeom prst="rect">
              <a:avLst/>
            </a:prstGeom>
            <a:noFill/>
          </p:spPr>
          <p:txBody>
            <a:bodyPr wrap="square" rtlCol="0">
              <a:spAutoFit/>
            </a:bodyPr>
            <a:lstStyle/>
            <a:p>
              <a:r>
                <a:rPr kumimoji="1" lang="ja-JP" altLang="en-US" sz="9600" dirty="0">
                  <a:solidFill>
                    <a:schemeClr val="bg1"/>
                  </a:solidFill>
                  <a:latin typeface="HGS明朝E" panose="02020900000000000000" pitchFamily="18" charset="-128"/>
                  <a:ea typeface="HGS明朝E" panose="02020900000000000000" pitchFamily="18" charset="-128"/>
                </a:rPr>
                <a:t>登</a:t>
              </a:r>
            </a:p>
          </p:txBody>
        </p:sp>
        <p:sp>
          <p:nvSpPr>
            <p:cNvPr id="13" name="テキスト ボックス 12">
              <a:extLst>
                <a:ext uri="{FF2B5EF4-FFF2-40B4-BE49-F238E27FC236}">
                  <a16:creationId xmlns:a16="http://schemas.microsoft.com/office/drawing/2014/main" id="{B864E20E-9886-4FAF-B019-D7FBA9A02D68}"/>
                </a:ext>
              </a:extLst>
            </p:cNvPr>
            <p:cNvSpPr txBox="1"/>
            <p:nvPr/>
          </p:nvSpPr>
          <p:spPr>
            <a:xfrm>
              <a:off x="1619356" y="867784"/>
              <a:ext cx="1454726" cy="1569660"/>
            </a:xfrm>
            <a:prstGeom prst="rect">
              <a:avLst/>
            </a:prstGeom>
            <a:noFill/>
          </p:spPr>
          <p:txBody>
            <a:bodyPr wrap="square" rtlCol="0">
              <a:spAutoFit/>
            </a:bodyPr>
            <a:lstStyle/>
            <a:p>
              <a:r>
                <a:rPr kumimoji="1" lang="ja-JP" altLang="en-US" sz="9600" dirty="0">
                  <a:solidFill>
                    <a:srgbClr val="002060"/>
                  </a:solidFill>
                  <a:latin typeface="HGS明朝E" panose="02020900000000000000" pitchFamily="18" charset="-128"/>
                  <a:ea typeface="HGS明朝E" panose="02020900000000000000" pitchFamily="18" charset="-128"/>
                </a:rPr>
                <a:t>録</a:t>
              </a:r>
            </a:p>
          </p:txBody>
        </p:sp>
        <p:sp>
          <p:nvSpPr>
            <p:cNvPr id="14" name="テキスト ボックス 13">
              <a:extLst>
                <a:ext uri="{FF2B5EF4-FFF2-40B4-BE49-F238E27FC236}">
                  <a16:creationId xmlns:a16="http://schemas.microsoft.com/office/drawing/2014/main" id="{E9628444-8BF0-43AB-AAA9-E96135979E53}"/>
                </a:ext>
              </a:extLst>
            </p:cNvPr>
            <p:cNvSpPr txBox="1"/>
            <p:nvPr/>
          </p:nvSpPr>
          <p:spPr>
            <a:xfrm>
              <a:off x="233705" y="2199365"/>
              <a:ext cx="1454726" cy="1569660"/>
            </a:xfrm>
            <a:prstGeom prst="rect">
              <a:avLst/>
            </a:prstGeom>
            <a:noFill/>
          </p:spPr>
          <p:txBody>
            <a:bodyPr wrap="square" rtlCol="0">
              <a:spAutoFit/>
            </a:bodyPr>
            <a:lstStyle/>
            <a:p>
              <a:r>
                <a:rPr kumimoji="1" lang="ja-JP" altLang="en-US" sz="9600" dirty="0">
                  <a:solidFill>
                    <a:srgbClr val="002060"/>
                  </a:solidFill>
                  <a:latin typeface="HGS明朝E" panose="02020900000000000000" pitchFamily="18" charset="-128"/>
                  <a:ea typeface="HGS明朝E" panose="02020900000000000000" pitchFamily="18" charset="-128"/>
                </a:rPr>
                <a:t>募</a:t>
              </a:r>
            </a:p>
          </p:txBody>
        </p:sp>
        <p:sp>
          <p:nvSpPr>
            <p:cNvPr id="15" name="テキスト ボックス 14">
              <a:extLst>
                <a:ext uri="{FF2B5EF4-FFF2-40B4-BE49-F238E27FC236}">
                  <a16:creationId xmlns:a16="http://schemas.microsoft.com/office/drawing/2014/main" id="{4B1C9ED2-9025-4C36-93A0-5DFD359AA258}"/>
                </a:ext>
              </a:extLst>
            </p:cNvPr>
            <p:cNvSpPr txBox="1"/>
            <p:nvPr/>
          </p:nvSpPr>
          <p:spPr>
            <a:xfrm>
              <a:off x="1615311" y="2234649"/>
              <a:ext cx="1514111" cy="1569660"/>
            </a:xfrm>
            <a:prstGeom prst="rect">
              <a:avLst/>
            </a:prstGeom>
            <a:noFill/>
          </p:spPr>
          <p:txBody>
            <a:bodyPr wrap="square" rtlCol="0">
              <a:spAutoFit/>
            </a:bodyPr>
            <a:lstStyle/>
            <a:p>
              <a:r>
                <a:rPr kumimoji="1" lang="ja-JP" altLang="en-US" sz="9600" dirty="0">
                  <a:solidFill>
                    <a:schemeClr val="bg1"/>
                  </a:solidFill>
                  <a:latin typeface="HGS明朝E" panose="02020900000000000000" pitchFamily="18" charset="-128"/>
                  <a:ea typeface="HGS明朝E" panose="02020900000000000000" pitchFamily="18" charset="-128"/>
                </a:rPr>
                <a:t>集</a:t>
              </a:r>
            </a:p>
          </p:txBody>
        </p:sp>
      </p:grpSp>
      <p:sp>
        <p:nvSpPr>
          <p:cNvPr id="17" name="テキスト ボックス 16">
            <a:extLst>
              <a:ext uri="{FF2B5EF4-FFF2-40B4-BE49-F238E27FC236}">
                <a16:creationId xmlns:a16="http://schemas.microsoft.com/office/drawing/2014/main" id="{829062F5-AC0B-49B1-8C27-6E11B9498839}"/>
              </a:ext>
            </a:extLst>
          </p:cNvPr>
          <p:cNvSpPr txBox="1"/>
          <p:nvPr/>
        </p:nvSpPr>
        <p:spPr>
          <a:xfrm>
            <a:off x="347829" y="3961731"/>
            <a:ext cx="6132555" cy="1374735"/>
          </a:xfrm>
          <a:prstGeom prst="rect">
            <a:avLst/>
          </a:prstGeom>
          <a:noFill/>
        </p:spPr>
        <p:txBody>
          <a:bodyPr wrap="square" rtlCol="0">
            <a:spAutoFit/>
          </a:bodyPr>
          <a:lstStyle/>
          <a:p>
            <a:pPr>
              <a:lnSpc>
                <a:spcPts val="5000"/>
              </a:lnSpc>
            </a:pPr>
            <a:r>
              <a:rPr lang="ja-JP" altLang="en-US" sz="5400" spc="120" dirty="0">
                <a:solidFill>
                  <a:srgbClr val="002060"/>
                </a:solidFill>
                <a:latin typeface="HGS明朝E" panose="02020900000000000000" pitchFamily="18" charset="-128"/>
                <a:ea typeface="HGS明朝E" panose="02020900000000000000" pitchFamily="18" charset="-128"/>
              </a:rPr>
              <a:t>求人広告が無料で</a:t>
            </a:r>
            <a:endParaRPr lang="en-US" altLang="ja-JP" sz="5400" spc="120" dirty="0">
              <a:solidFill>
                <a:srgbClr val="002060"/>
              </a:solidFill>
              <a:latin typeface="HGS明朝E" panose="02020900000000000000" pitchFamily="18" charset="-128"/>
              <a:ea typeface="HGS明朝E" panose="02020900000000000000" pitchFamily="18" charset="-128"/>
            </a:endParaRPr>
          </a:p>
          <a:p>
            <a:pPr>
              <a:lnSpc>
                <a:spcPts val="5000"/>
              </a:lnSpc>
            </a:pPr>
            <a:r>
              <a:rPr lang="ja-JP" altLang="en-US" sz="5400" spc="120" dirty="0">
                <a:solidFill>
                  <a:srgbClr val="002060"/>
                </a:solidFill>
                <a:latin typeface="HGS明朝E" panose="02020900000000000000" pitchFamily="18" charset="-128"/>
                <a:ea typeface="HGS明朝E" panose="02020900000000000000" pitchFamily="18" charset="-128"/>
              </a:rPr>
              <a:t>掲載できます！</a:t>
            </a:r>
          </a:p>
        </p:txBody>
      </p:sp>
      <p:cxnSp>
        <p:nvCxnSpPr>
          <p:cNvPr id="22" name="直線コネクタ 21">
            <a:extLst>
              <a:ext uri="{FF2B5EF4-FFF2-40B4-BE49-F238E27FC236}">
                <a16:creationId xmlns:a16="http://schemas.microsoft.com/office/drawing/2014/main" id="{826BE72C-44E8-4C1B-955C-AFD390B82972}"/>
              </a:ext>
            </a:extLst>
          </p:cNvPr>
          <p:cNvCxnSpPr>
            <a:cxnSpLocks/>
          </p:cNvCxnSpPr>
          <p:nvPr/>
        </p:nvCxnSpPr>
        <p:spPr>
          <a:xfrm>
            <a:off x="430981" y="5503737"/>
            <a:ext cx="5966249"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1824A922-11B0-4FE4-AAA5-20F0141FDFBF}"/>
              </a:ext>
            </a:extLst>
          </p:cNvPr>
          <p:cNvSpPr/>
          <p:nvPr/>
        </p:nvSpPr>
        <p:spPr>
          <a:xfrm>
            <a:off x="2467200" y="5387329"/>
            <a:ext cx="2098595" cy="246221"/>
          </a:xfrm>
          <a:prstGeom prst="rect">
            <a:avLst/>
          </a:prstGeom>
          <a:solidFill>
            <a:schemeClr val="bg1"/>
          </a:solidFill>
          <a:ln>
            <a:noFill/>
          </a:ln>
        </p:spPr>
        <p:txBody>
          <a:bodyPr wrap="square" lIns="0" tIns="0" rIns="0" bIns="0">
            <a:spAutoFit/>
          </a:bodyPr>
          <a:lstStyle/>
          <a:p>
            <a:pPr algn="ctr"/>
            <a:r>
              <a:rPr lang="ja-JP" altLang="en-US" sz="1600" spc="120" dirty="0">
                <a:solidFill>
                  <a:srgbClr val="002060"/>
                </a:solidFill>
                <a:latin typeface="HGPｺﾞｼｯｸE" panose="020B0900000000000000" pitchFamily="50" charset="-128"/>
                <a:ea typeface="HGPｺﾞｼｯｸE" panose="020B0900000000000000" pitchFamily="50" charset="-128"/>
              </a:rPr>
              <a:t>市役所で簡単申請！</a:t>
            </a:r>
          </a:p>
        </p:txBody>
      </p:sp>
      <p:sp>
        <p:nvSpPr>
          <p:cNvPr id="27" name="正方形/長方形 26">
            <a:extLst>
              <a:ext uri="{FF2B5EF4-FFF2-40B4-BE49-F238E27FC236}">
                <a16:creationId xmlns:a16="http://schemas.microsoft.com/office/drawing/2014/main" id="{861521CC-9D25-45EB-91D9-99FBA637B65F}"/>
              </a:ext>
            </a:extLst>
          </p:cNvPr>
          <p:cNvSpPr/>
          <p:nvPr/>
        </p:nvSpPr>
        <p:spPr>
          <a:xfrm>
            <a:off x="549543" y="5762614"/>
            <a:ext cx="5590556" cy="730969"/>
          </a:xfrm>
          <a:prstGeom prst="rect">
            <a:avLst/>
          </a:prstGeom>
        </p:spPr>
        <p:txBody>
          <a:bodyPr wrap="square" lIns="0" tIns="0" rIns="0" bIns="0">
            <a:spAutoFit/>
          </a:bodyPr>
          <a:lstStyle/>
          <a:p>
            <a:pPr>
              <a:lnSpc>
                <a:spcPts val="1900"/>
              </a:lnSpc>
            </a:pPr>
            <a:r>
              <a:rPr lang="ja-JP" altLang="en-US" sz="1200" spc="80" dirty="0">
                <a:solidFill>
                  <a:srgbClr val="002060"/>
                </a:solidFill>
                <a:latin typeface="HGP明朝E" panose="02020900000000000000" pitchFamily="18" charset="-128"/>
                <a:ea typeface="HGP明朝E" panose="02020900000000000000" pitchFamily="18" charset="-128"/>
              </a:rPr>
              <a:t>千葉県地域しごと</a:t>
            </a:r>
            <a:r>
              <a:rPr lang="en-US" altLang="ja-JP" sz="1200" spc="80" dirty="0">
                <a:solidFill>
                  <a:srgbClr val="002060"/>
                </a:solidFill>
                <a:latin typeface="HGP明朝E" panose="02020900000000000000" pitchFamily="18" charset="-128"/>
                <a:ea typeface="HGP明朝E" panose="02020900000000000000" pitchFamily="18" charset="-128"/>
              </a:rPr>
              <a:t>NAVI</a:t>
            </a:r>
            <a:r>
              <a:rPr lang="ja-JP" altLang="en-US" sz="1200" spc="80" dirty="0">
                <a:solidFill>
                  <a:srgbClr val="002060"/>
                </a:solidFill>
                <a:latin typeface="HGP明朝E" panose="02020900000000000000" pitchFamily="18" charset="-128"/>
                <a:ea typeface="HGP明朝E" panose="02020900000000000000" pitchFamily="18" charset="-128"/>
              </a:rPr>
              <a:t>に無料で求人掲載！</a:t>
            </a:r>
          </a:p>
          <a:p>
            <a:pPr>
              <a:lnSpc>
                <a:spcPts val="1900"/>
              </a:lnSpc>
            </a:pPr>
            <a:r>
              <a:rPr lang="ja-JP" altLang="en-US" sz="1200" spc="80" dirty="0">
                <a:solidFill>
                  <a:srgbClr val="002060"/>
                </a:solidFill>
                <a:latin typeface="HGP明朝E" panose="02020900000000000000" pitchFamily="18" charset="-128"/>
                <a:ea typeface="HGP明朝E" panose="02020900000000000000" pitchFamily="18" charset="-128"/>
              </a:rPr>
              <a:t>大手民間求人サイト「スタンバイ」等にも同時掲載で効率的！</a:t>
            </a:r>
            <a:endParaRPr lang="en-US" altLang="ja-JP" sz="1200" spc="80" dirty="0">
              <a:solidFill>
                <a:srgbClr val="002060"/>
              </a:solidFill>
              <a:latin typeface="HGP明朝E" panose="02020900000000000000" pitchFamily="18" charset="-128"/>
              <a:ea typeface="HGP明朝E" panose="02020900000000000000" pitchFamily="18" charset="-128"/>
            </a:endParaRPr>
          </a:p>
          <a:p>
            <a:pPr>
              <a:lnSpc>
                <a:spcPts val="1900"/>
              </a:lnSpc>
            </a:pPr>
            <a:r>
              <a:rPr lang="ja-JP" altLang="en-US" sz="1200" spc="80" dirty="0">
                <a:solidFill>
                  <a:srgbClr val="002060"/>
                </a:solidFill>
                <a:latin typeface="HGP明朝E" panose="02020900000000000000" pitchFamily="18" charset="-128"/>
                <a:ea typeface="HGP明朝E" panose="02020900000000000000" pitchFamily="18" charset="-128"/>
              </a:rPr>
              <a:t>移住希望者が注目！！</a:t>
            </a:r>
            <a:r>
              <a:rPr lang="ja-JP" altLang="en-US" sz="2000" b="1" spc="80" dirty="0">
                <a:solidFill>
                  <a:srgbClr val="002060"/>
                </a:solidFill>
                <a:latin typeface="HGP明朝E" panose="02020900000000000000" pitchFamily="18" charset="-128"/>
                <a:ea typeface="HGP明朝E" panose="02020900000000000000" pitchFamily="18" charset="-128"/>
              </a:rPr>
              <a:t>「移住支援金対象法人」</a:t>
            </a:r>
            <a:r>
              <a:rPr lang="ja-JP" altLang="en-US" sz="1200" spc="80" dirty="0">
                <a:solidFill>
                  <a:srgbClr val="002060"/>
                </a:solidFill>
                <a:latin typeface="HGP明朝E" panose="02020900000000000000" pitchFamily="18" charset="-128"/>
                <a:ea typeface="HGP明朝E" panose="02020900000000000000" pitchFamily="18" charset="-128"/>
              </a:rPr>
              <a:t>に登録されます！</a:t>
            </a:r>
          </a:p>
        </p:txBody>
      </p:sp>
      <p:cxnSp>
        <p:nvCxnSpPr>
          <p:cNvPr id="28" name="直線コネクタ 27">
            <a:extLst>
              <a:ext uri="{FF2B5EF4-FFF2-40B4-BE49-F238E27FC236}">
                <a16:creationId xmlns:a16="http://schemas.microsoft.com/office/drawing/2014/main" id="{255753F5-4AF6-42B7-B042-EB096FF1EBE3}"/>
              </a:ext>
            </a:extLst>
          </p:cNvPr>
          <p:cNvCxnSpPr>
            <a:cxnSpLocks/>
          </p:cNvCxnSpPr>
          <p:nvPr/>
        </p:nvCxnSpPr>
        <p:spPr>
          <a:xfrm>
            <a:off x="356644" y="7505259"/>
            <a:ext cx="6144712" cy="0"/>
          </a:xfrm>
          <a:prstGeom prst="line">
            <a:avLst/>
          </a:prstGeom>
          <a:ln w="12700">
            <a:solidFill>
              <a:srgbClr val="002060"/>
            </a:solidFill>
            <a:prstDash val="sysDot"/>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7CCE3736-8CF6-47F1-9A39-11E119BB7D36}"/>
              </a:ext>
            </a:extLst>
          </p:cNvPr>
          <p:cNvSpPr/>
          <p:nvPr/>
        </p:nvSpPr>
        <p:spPr>
          <a:xfrm>
            <a:off x="347829" y="6828014"/>
            <a:ext cx="1080000" cy="525600"/>
          </a:xfrm>
          <a:prstGeom prst="rect">
            <a:avLst/>
          </a:prstGeom>
          <a:solidFill>
            <a:srgbClr val="8CC42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dirty="0">
                <a:latin typeface="HGPｺﾞｼｯｸE" panose="020B0900000000000000" pitchFamily="50" charset="-128"/>
                <a:ea typeface="HGPｺﾞｼｯｸE" panose="020B0900000000000000" pitchFamily="50" charset="-128"/>
              </a:rPr>
              <a:t>対象</a:t>
            </a:r>
            <a:endParaRPr kumimoji="1" lang="ja-JP" altLang="en-US" dirty="0">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9F61AF68-BACB-45CD-8352-3CA8DF2CF77C}"/>
              </a:ext>
            </a:extLst>
          </p:cNvPr>
          <p:cNvSpPr/>
          <p:nvPr/>
        </p:nvSpPr>
        <p:spPr>
          <a:xfrm>
            <a:off x="1629163" y="6821536"/>
            <a:ext cx="4835619" cy="523220"/>
          </a:xfrm>
          <a:prstGeom prst="rect">
            <a:avLst/>
          </a:prstGeom>
        </p:spPr>
        <p:txBody>
          <a:bodyPr wrap="none">
            <a:spAutoFit/>
          </a:bodyPr>
          <a:lstStyle/>
          <a:p>
            <a:r>
              <a:rPr lang="ja-JP" altLang="en-US" sz="2800" spc="-80" dirty="0">
                <a:solidFill>
                  <a:srgbClr val="4B4A4A"/>
                </a:solidFill>
                <a:latin typeface="HGP創英角ｺﾞｼｯｸUB" panose="020B0900000000000000" pitchFamily="50" charset="-128"/>
                <a:ea typeface="HGP創英角ｺﾞｼｯｸUB" panose="020B0900000000000000" pitchFamily="50" charset="-128"/>
              </a:rPr>
              <a:t>山武市内の中小企業のみなさま</a:t>
            </a:r>
          </a:p>
        </p:txBody>
      </p:sp>
      <p:sp>
        <p:nvSpPr>
          <p:cNvPr id="31" name="正方形/長方形 30">
            <a:extLst>
              <a:ext uri="{FF2B5EF4-FFF2-40B4-BE49-F238E27FC236}">
                <a16:creationId xmlns:a16="http://schemas.microsoft.com/office/drawing/2014/main" id="{8DD2B143-5F72-435C-BAA0-1ADE79AE2355}"/>
              </a:ext>
            </a:extLst>
          </p:cNvPr>
          <p:cNvSpPr/>
          <p:nvPr/>
        </p:nvSpPr>
        <p:spPr>
          <a:xfrm>
            <a:off x="537459" y="7555589"/>
            <a:ext cx="5958076" cy="693844"/>
          </a:xfrm>
          <a:prstGeom prst="rect">
            <a:avLst/>
          </a:prstGeom>
        </p:spPr>
        <p:txBody>
          <a:bodyPr wrap="square" lIns="0" tIns="0" rIns="0" bIns="0">
            <a:spAutoFit/>
          </a:bodyPr>
          <a:lstStyle/>
          <a:p>
            <a:pPr>
              <a:lnSpc>
                <a:spcPts val="1900"/>
              </a:lnSpc>
            </a:pPr>
            <a:r>
              <a:rPr lang="en-US" altLang="ja-JP" sz="1100" spc="80" dirty="0">
                <a:latin typeface="HGP明朝E" panose="02020900000000000000" pitchFamily="18" charset="-128"/>
                <a:ea typeface="HGP明朝E" panose="02020900000000000000" pitchFamily="18" charset="-128"/>
              </a:rPr>
              <a:t>※</a:t>
            </a:r>
            <a:r>
              <a:rPr lang="ja-JP" altLang="en-US" sz="1100" spc="80" dirty="0">
                <a:latin typeface="HGP明朝E" panose="02020900000000000000" pitchFamily="18" charset="-128"/>
                <a:ea typeface="HGP明朝E" panose="02020900000000000000" pitchFamily="18" charset="-128"/>
              </a:rPr>
              <a:t>移住支援金　東京</a:t>
            </a:r>
            <a:r>
              <a:rPr lang="en-US" altLang="ja-JP" sz="1100" spc="80" dirty="0">
                <a:latin typeface="HGP明朝E" panose="02020900000000000000" pitchFamily="18" charset="-128"/>
                <a:ea typeface="HGP明朝E" panose="02020900000000000000" pitchFamily="18" charset="-128"/>
              </a:rPr>
              <a:t>23</a:t>
            </a:r>
            <a:r>
              <a:rPr lang="ja-JP" altLang="en-US" sz="1100" spc="80" dirty="0">
                <a:latin typeface="HGP明朝E" panose="02020900000000000000" pitchFamily="18" charset="-128"/>
                <a:ea typeface="HGP明朝E" panose="02020900000000000000" pitchFamily="18" charset="-128"/>
              </a:rPr>
              <a:t>区（在住者又は通勤者）から山武市に移住し、登録法人に就職した方に</a:t>
            </a:r>
            <a:endParaRPr lang="en-US" altLang="ja-JP" sz="1100" spc="80" dirty="0">
              <a:latin typeface="HGP明朝E" panose="02020900000000000000" pitchFamily="18" charset="-128"/>
              <a:ea typeface="HGP明朝E" panose="02020900000000000000" pitchFamily="18" charset="-128"/>
            </a:endParaRPr>
          </a:p>
          <a:p>
            <a:pPr>
              <a:lnSpc>
                <a:spcPts val="1900"/>
              </a:lnSpc>
            </a:pPr>
            <a:r>
              <a:rPr lang="ja-JP" altLang="en-US" sz="1100" spc="80" dirty="0">
                <a:latin typeface="HGP明朝E" panose="02020900000000000000" pitchFamily="18" charset="-128"/>
                <a:ea typeface="HGP明朝E" panose="02020900000000000000" pitchFamily="18" charset="-128"/>
              </a:rPr>
              <a:t>　　　　　　　　　　移住支援金が支給される制度です。</a:t>
            </a:r>
          </a:p>
          <a:p>
            <a:pPr>
              <a:lnSpc>
                <a:spcPts val="1900"/>
              </a:lnSpc>
            </a:pPr>
            <a:r>
              <a:rPr lang="ja-JP" altLang="en-US" sz="1100" spc="80" dirty="0">
                <a:latin typeface="HGP明朝E" panose="02020900000000000000" pitchFamily="18" charset="-128"/>
                <a:ea typeface="HGP明朝E" panose="02020900000000000000" pitchFamily="18" charset="-128"/>
              </a:rPr>
              <a:t>　　　　　　 　　　（注）移住者への支給であって、法人には支給されません。</a:t>
            </a:r>
            <a:endParaRPr kumimoji="1" lang="en-US" altLang="ja-JP" sz="1100" b="1" dirty="0">
              <a:latin typeface="HG丸ｺﾞｼｯｸM-PRO" panose="020F0600000000000000" pitchFamily="50" charset="-128"/>
              <a:ea typeface="HG丸ｺﾞｼｯｸM-PRO" panose="020F0600000000000000" pitchFamily="50" charset="-128"/>
            </a:endParaRPr>
          </a:p>
        </p:txBody>
      </p:sp>
      <p:sp>
        <p:nvSpPr>
          <p:cNvPr id="33" name="正方形/長方形 32">
            <a:extLst>
              <a:ext uri="{FF2B5EF4-FFF2-40B4-BE49-F238E27FC236}">
                <a16:creationId xmlns:a16="http://schemas.microsoft.com/office/drawing/2014/main" id="{970F90A4-6362-4D89-8BEF-163C9F5B7631}"/>
              </a:ext>
            </a:extLst>
          </p:cNvPr>
          <p:cNvSpPr/>
          <p:nvPr/>
        </p:nvSpPr>
        <p:spPr>
          <a:xfrm>
            <a:off x="323730" y="8461595"/>
            <a:ext cx="4045979" cy="770275"/>
          </a:xfrm>
          <a:prstGeom prst="rect">
            <a:avLst/>
          </a:prstGeom>
        </p:spPr>
        <p:txBody>
          <a:bodyPr wrap="none" lIns="0" tIns="0" rIns="0" bIns="0">
            <a:spAutoFit/>
          </a:bodyPr>
          <a:lstStyle/>
          <a:p>
            <a:r>
              <a:rPr lang="ja-JP" altLang="en-US" sz="1050" dirty="0">
                <a:solidFill>
                  <a:schemeClr val="bg1"/>
                </a:solidFill>
                <a:latin typeface="HGPｺﾞｼｯｸE" panose="020B0900000000000000" pitchFamily="50" charset="-128"/>
                <a:ea typeface="HGPｺﾞｼｯｸE" panose="020B0900000000000000" pitchFamily="50" charset="-128"/>
              </a:rPr>
              <a:t> </a:t>
            </a:r>
            <a:r>
              <a:rPr lang="ja-JP" altLang="en-US" sz="3900" dirty="0">
                <a:solidFill>
                  <a:schemeClr val="bg1"/>
                </a:solidFill>
                <a:latin typeface="HGPｺﾞｼｯｸE" panose="020B0900000000000000" pitchFamily="50" charset="-128"/>
                <a:ea typeface="HGPｺﾞｼｯｸE" panose="020B0900000000000000" pitchFamily="50" charset="-128"/>
              </a:rPr>
              <a:t>山武市企画政策課</a:t>
            </a:r>
            <a:endParaRPr lang="en-US" altLang="zh-TW" sz="3900" dirty="0">
              <a:solidFill>
                <a:schemeClr val="bg1"/>
              </a:solidFill>
              <a:latin typeface="HGPｺﾞｼｯｸE" panose="020B0900000000000000" pitchFamily="50" charset="-128"/>
              <a:ea typeface="HGPｺﾞｼｯｸE" panose="020B0900000000000000" pitchFamily="50" charset="-128"/>
            </a:endParaRPr>
          </a:p>
          <a:p>
            <a:pPr>
              <a:lnSpc>
                <a:spcPts val="1600"/>
              </a:lnSpc>
            </a:pPr>
            <a:r>
              <a:rPr lang="ja-JP" altLang="en-US" sz="750" dirty="0">
                <a:solidFill>
                  <a:schemeClr val="bg1"/>
                </a:solidFill>
                <a:latin typeface="HGPｺﾞｼｯｸE" panose="020B0900000000000000" pitchFamily="50" charset="-128"/>
                <a:ea typeface="HGPｺﾞｼｯｸE" panose="020B0900000000000000" pitchFamily="50" charset="-128"/>
              </a:rPr>
              <a:t> お問い合わせは下記の電話番号までご連絡ください</a:t>
            </a:r>
            <a:endParaRPr lang="ja-JP" altLang="en-US" sz="750" b="1" dirty="0">
              <a:solidFill>
                <a:schemeClr val="bg1"/>
              </a:solidFill>
              <a:latin typeface="HGP創英角ｺﾞｼｯｸUB" panose="020B0900000000000000" pitchFamily="50" charset="-128"/>
              <a:ea typeface="HGP創英角ｺﾞｼｯｸUB" panose="020B0900000000000000" pitchFamily="50" charset="-128"/>
              <a:cs typeface="Arial" panose="020B0604020202020204" pitchFamily="34" charset="0"/>
            </a:endParaRPr>
          </a:p>
        </p:txBody>
      </p:sp>
      <p:pic>
        <p:nvPicPr>
          <p:cNvPr id="34" name="図 33">
            <a:extLst>
              <a:ext uri="{FF2B5EF4-FFF2-40B4-BE49-F238E27FC236}">
                <a16:creationId xmlns:a16="http://schemas.microsoft.com/office/drawing/2014/main" id="{605480A5-ED27-4DAC-8DBE-DD2AFE8AB4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3886" y="9303798"/>
            <a:ext cx="295657" cy="295657"/>
          </a:xfrm>
          <a:prstGeom prst="rect">
            <a:avLst/>
          </a:prstGeom>
        </p:spPr>
      </p:pic>
      <p:sp>
        <p:nvSpPr>
          <p:cNvPr id="35" name="正方形/長方形 34">
            <a:extLst>
              <a:ext uri="{FF2B5EF4-FFF2-40B4-BE49-F238E27FC236}">
                <a16:creationId xmlns:a16="http://schemas.microsoft.com/office/drawing/2014/main" id="{A1AEA828-6232-47E3-88B5-C3F65F716BFB}"/>
              </a:ext>
            </a:extLst>
          </p:cNvPr>
          <p:cNvSpPr/>
          <p:nvPr/>
        </p:nvSpPr>
        <p:spPr>
          <a:xfrm>
            <a:off x="647106" y="9220793"/>
            <a:ext cx="2807101" cy="446276"/>
          </a:xfrm>
          <a:prstGeom prst="rect">
            <a:avLst/>
          </a:prstGeom>
        </p:spPr>
        <p:txBody>
          <a:bodyPr wrap="square" lIns="0" tIns="0" rIns="0" bIns="0">
            <a:spAutoFit/>
          </a:bodyPr>
          <a:lstStyle/>
          <a:p>
            <a:r>
              <a:rPr lang="en-US" altLang="ja-JP" sz="2900" spc="-100" dirty="0">
                <a:solidFill>
                  <a:schemeClr val="bg1"/>
                </a:solidFill>
                <a:latin typeface="HGP創英角ｺﾞｼｯｸUB" panose="020B0900000000000000" pitchFamily="50" charset="-128"/>
                <a:ea typeface="HGP創英角ｺﾞｼｯｸUB" panose="020B0900000000000000" pitchFamily="50" charset="-128"/>
              </a:rPr>
              <a:t>0475-80-1132</a:t>
            </a:r>
            <a:endParaRPr lang="ja-JP" altLang="en-US" sz="2900" spc="-1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36" name="図 35">
            <a:extLst>
              <a:ext uri="{FF2B5EF4-FFF2-40B4-BE49-F238E27FC236}">
                <a16:creationId xmlns:a16="http://schemas.microsoft.com/office/drawing/2014/main" id="{940E6BCF-BED8-407F-A1C2-20416A510ED8}"/>
              </a:ext>
            </a:extLst>
          </p:cNvPr>
          <p:cNvPicPr>
            <a:picLocks noChangeAspect="1"/>
          </p:cNvPicPr>
          <p:nvPr/>
        </p:nvPicPr>
        <p:blipFill>
          <a:blip r:embed="rId3">
            <a:biLevel thresh="75000"/>
            <a:extLst>
              <a:ext uri="{28A0092B-C50C-407E-A947-70E740481C1C}">
                <a14:useLocalDpi xmlns:a14="http://schemas.microsoft.com/office/drawing/2010/main" val="0"/>
              </a:ext>
            </a:extLst>
          </a:blip>
          <a:stretch>
            <a:fillRect/>
          </a:stretch>
        </p:blipFill>
        <p:spPr>
          <a:xfrm>
            <a:off x="5312048" y="8413429"/>
            <a:ext cx="1045468" cy="1045468"/>
          </a:xfrm>
          <a:prstGeom prst="rect">
            <a:avLst/>
          </a:prstGeom>
        </p:spPr>
      </p:pic>
      <p:sp>
        <p:nvSpPr>
          <p:cNvPr id="37" name="正方形/長方形 36">
            <a:extLst>
              <a:ext uri="{FF2B5EF4-FFF2-40B4-BE49-F238E27FC236}">
                <a16:creationId xmlns:a16="http://schemas.microsoft.com/office/drawing/2014/main" id="{81890D66-F70B-4F9C-863B-D5D3713E6F0C}"/>
              </a:ext>
            </a:extLst>
          </p:cNvPr>
          <p:cNvSpPr/>
          <p:nvPr/>
        </p:nvSpPr>
        <p:spPr>
          <a:xfrm>
            <a:off x="5450665" y="9501871"/>
            <a:ext cx="780663" cy="161583"/>
          </a:xfrm>
          <a:prstGeom prst="rect">
            <a:avLst/>
          </a:prstGeom>
        </p:spPr>
        <p:txBody>
          <a:bodyPr wrap="none" lIns="0" tIns="0" rIns="0" bIns="0">
            <a:spAutoFit/>
          </a:bodyPr>
          <a:lstStyle/>
          <a:p>
            <a:r>
              <a:rPr lang="ja-JP" altLang="en-US" sz="1050" dirty="0">
                <a:solidFill>
                  <a:schemeClr val="bg1"/>
                </a:solidFill>
                <a:latin typeface="HGPｺﾞｼｯｸE" panose="020B0900000000000000" pitchFamily="50" charset="-128"/>
                <a:ea typeface="HGPｺﾞｼｯｸE" panose="020B0900000000000000" pitchFamily="50" charset="-128"/>
              </a:rPr>
              <a:t>詳しくはこちら</a:t>
            </a:r>
            <a:endParaRPr lang="ja-JP" altLang="en-US" sz="750" b="1" dirty="0">
              <a:solidFill>
                <a:schemeClr val="bg1"/>
              </a:solidFill>
              <a:latin typeface="HGP創英角ｺﾞｼｯｸUB" panose="020B0900000000000000" pitchFamily="50" charset="-128"/>
              <a:ea typeface="HGP創英角ｺﾞｼｯｸUB" panose="020B0900000000000000" pitchFamily="50" charset="-128"/>
              <a:cs typeface="Arial" panose="020B0604020202020204" pitchFamily="34" charset="0"/>
            </a:endParaRPr>
          </a:p>
        </p:txBody>
      </p:sp>
      <p:pic>
        <p:nvPicPr>
          <p:cNvPr id="40" name="図 39">
            <a:extLst>
              <a:ext uri="{FF2B5EF4-FFF2-40B4-BE49-F238E27FC236}">
                <a16:creationId xmlns:a16="http://schemas.microsoft.com/office/drawing/2014/main" id="{61EE49A2-B33A-4E11-BBD9-CE155074F6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8689" y="1816208"/>
            <a:ext cx="1375522" cy="1877103"/>
          </a:xfrm>
          <a:prstGeom prst="rect">
            <a:avLst/>
          </a:prstGeom>
        </p:spPr>
      </p:pic>
      <p:sp>
        <p:nvSpPr>
          <p:cNvPr id="41" name="円/楕円 23">
            <a:extLst>
              <a:ext uri="{FF2B5EF4-FFF2-40B4-BE49-F238E27FC236}">
                <a16:creationId xmlns:a16="http://schemas.microsoft.com/office/drawing/2014/main" id="{37217D21-81A8-48B5-8764-1925581A5A4F}"/>
              </a:ext>
            </a:extLst>
          </p:cNvPr>
          <p:cNvSpPr/>
          <p:nvPr/>
        </p:nvSpPr>
        <p:spPr>
          <a:xfrm>
            <a:off x="5204782" y="292854"/>
            <a:ext cx="1260000" cy="1260000"/>
          </a:xfrm>
          <a:prstGeom prst="ellipse">
            <a:avLst/>
          </a:prstGeom>
          <a:solidFill>
            <a:srgbClr val="FC92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円/楕円 24">
            <a:extLst>
              <a:ext uri="{FF2B5EF4-FFF2-40B4-BE49-F238E27FC236}">
                <a16:creationId xmlns:a16="http://schemas.microsoft.com/office/drawing/2014/main" id="{2B21E5CF-AC0D-4508-A6D8-97F2C20264E8}"/>
              </a:ext>
            </a:extLst>
          </p:cNvPr>
          <p:cNvSpPr/>
          <p:nvPr/>
        </p:nvSpPr>
        <p:spPr>
          <a:xfrm>
            <a:off x="5238644" y="325184"/>
            <a:ext cx="1188000" cy="1188000"/>
          </a:xfrm>
          <a:prstGeom prst="ellipse">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033DF585-8E58-4AB5-81CC-2BDB6073D158}"/>
              </a:ext>
            </a:extLst>
          </p:cNvPr>
          <p:cNvSpPr/>
          <p:nvPr/>
        </p:nvSpPr>
        <p:spPr>
          <a:xfrm>
            <a:off x="5299181" y="447103"/>
            <a:ext cx="1066925" cy="884858"/>
          </a:xfrm>
          <a:prstGeom prst="rect">
            <a:avLst/>
          </a:prstGeom>
        </p:spPr>
        <p:txBody>
          <a:bodyPr wrap="square" lIns="0" tIns="0" rIns="0" bIns="0">
            <a:spAutoFit/>
          </a:bodyPr>
          <a:lstStyle/>
          <a:p>
            <a:pPr algn="ctr">
              <a:lnSpc>
                <a:spcPts val="2300"/>
              </a:lnSpc>
            </a:pPr>
            <a:r>
              <a:rPr lang="ja-JP" altLang="en-US" sz="2000" dirty="0">
                <a:solidFill>
                  <a:schemeClr val="bg1"/>
                </a:solidFill>
                <a:latin typeface="HGPｺﾞｼｯｸE" panose="020B0900000000000000" pitchFamily="50" charset="-128"/>
                <a:ea typeface="HGPｺﾞｼｯｸE" panose="020B0900000000000000" pitchFamily="50" charset="-128"/>
              </a:rPr>
              <a:t>山武市</a:t>
            </a:r>
            <a:endParaRPr lang="en-US" altLang="ja-JP" sz="2000" dirty="0">
              <a:solidFill>
                <a:schemeClr val="bg1"/>
              </a:solidFill>
              <a:latin typeface="HGPｺﾞｼｯｸE" panose="020B0900000000000000" pitchFamily="50" charset="-128"/>
              <a:ea typeface="HGPｺﾞｼｯｸE" panose="020B0900000000000000" pitchFamily="50" charset="-128"/>
            </a:endParaRPr>
          </a:p>
          <a:p>
            <a:pPr algn="ctr">
              <a:lnSpc>
                <a:spcPts val="2300"/>
              </a:lnSpc>
            </a:pPr>
            <a:r>
              <a:rPr lang="ja-JP" altLang="en-US" sz="2000" dirty="0">
                <a:solidFill>
                  <a:schemeClr val="bg1"/>
                </a:solidFill>
                <a:latin typeface="HGPｺﾞｼｯｸE" panose="020B0900000000000000" pitchFamily="50" charset="-128"/>
                <a:ea typeface="HGPｺﾞｼｯｸE" panose="020B0900000000000000" pitchFamily="50" charset="-128"/>
              </a:rPr>
              <a:t>からの</a:t>
            </a:r>
            <a:endParaRPr lang="en-US" altLang="ja-JP" sz="2000" dirty="0">
              <a:solidFill>
                <a:schemeClr val="bg1"/>
              </a:solidFill>
              <a:latin typeface="HGPｺﾞｼｯｸE" panose="020B0900000000000000" pitchFamily="50" charset="-128"/>
              <a:ea typeface="HGPｺﾞｼｯｸE" panose="020B0900000000000000" pitchFamily="50" charset="-128"/>
            </a:endParaRPr>
          </a:p>
          <a:p>
            <a:pPr algn="ctr">
              <a:lnSpc>
                <a:spcPts val="2300"/>
              </a:lnSpc>
            </a:pPr>
            <a:r>
              <a:rPr lang="ja-JP" altLang="en-US" sz="2000" dirty="0">
                <a:solidFill>
                  <a:schemeClr val="bg1"/>
                </a:solidFill>
                <a:latin typeface="HGPｺﾞｼｯｸE" panose="020B0900000000000000" pitchFamily="50" charset="-128"/>
                <a:ea typeface="HGPｺﾞｼｯｸE" panose="020B0900000000000000" pitchFamily="50" charset="-128"/>
              </a:rPr>
              <a:t>お知らせ</a:t>
            </a:r>
            <a:endParaRPr lang="en-US" altLang="ja-JP" sz="2000" dirty="0">
              <a:solidFill>
                <a:schemeClr val="bg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555290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2D4961C-9D59-4647-8DA2-0BD8A14666AB}"/>
              </a:ext>
            </a:extLst>
          </p:cNvPr>
          <p:cNvSpPr/>
          <p:nvPr/>
        </p:nvSpPr>
        <p:spPr>
          <a:xfrm>
            <a:off x="149464" y="134198"/>
            <a:ext cx="6559071" cy="9699820"/>
          </a:xfrm>
          <a:prstGeom prst="rect">
            <a:avLst/>
          </a:prstGeom>
          <a:solidFill>
            <a:schemeClr val="bg1"/>
          </a:solidFill>
          <a:ln w="28575">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13">
            <a:extLst>
              <a:ext uri="{FF2B5EF4-FFF2-40B4-BE49-F238E27FC236}">
                <a16:creationId xmlns:a16="http://schemas.microsoft.com/office/drawing/2014/main" id="{6E899EBE-0B20-41C0-B6FF-92FF647F5611}"/>
              </a:ext>
            </a:extLst>
          </p:cNvPr>
          <p:cNvSpPr/>
          <p:nvPr/>
        </p:nvSpPr>
        <p:spPr>
          <a:xfrm>
            <a:off x="414845" y="595976"/>
            <a:ext cx="6001138" cy="1231106"/>
          </a:xfrm>
          <a:prstGeom prst="rect">
            <a:avLst/>
          </a:prstGeom>
        </p:spPr>
        <p:txBody>
          <a:bodyPr wrap="square">
            <a:spAutoFit/>
          </a:bodyPr>
          <a:lstStyle/>
          <a:p>
            <a:r>
              <a:rPr lang="ja-JP" altLang="en-US" sz="1400" dirty="0">
                <a:latin typeface="游ゴシック Medium" panose="020B0500000000000000" pitchFamily="50" charset="-128"/>
                <a:ea typeface="游ゴシック Medium" panose="020B0500000000000000" pitchFamily="50" charset="-128"/>
              </a:rPr>
              <a:t>　東京２３区（在住者又は通勤者）から山武市内に移住し、就業した方に移住支援金を支給する制度がスタートしました。</a:t>
            </a:r>
            <a:endParaRPr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　移住支援金の支給には、</a:t>
            </a:r>
            <a:r>
              <a:rPr lang="ja-JP" altLang="en-US" b="1" u="sng" dirty="0">
                <a:latin typeface="游ゴシック Medium" panose="020B0500000000000000" pitchFamily="50" charset="-128"/>
                <a:ea typeface="游ゴシック Medium" panose="020B0500000000000000" pitchFamily="50" charset="-128"/>
              </a:rPr>
              <a:t>登録法人への新規就業が要件</a:t>
            </a:r>
            <a:r>
              <a:rPr lang="ja-JP" altLang="en-US" sz="1400" dirty="0">
                <a:latin typeface="游ゴシック Medium" panose="020B0500000000000000" pitchFamily="50" charset="-128"/>
                <a:ea typeface="游ゴシック Medium" panose="020B0500000000000000" pitchFamily="50" charset="-128"/>
              </a:rPr>
              <a:t>となっており、移住支援金対象法人に注目が集まっています！</a:t>
            </a:r>
            <a:endParaRPr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　この機会にぜひ、ご登録ください！</a:t>
            </a:r>
          </a:p>
        </p:txBody>
      </p:sp>
      <p:grpSp>
        <p:nvGrpSpPr>
          <p:cNvPr id="10" name="グループ化 9">
            <a:extLst>
              <a:ext uri="{FF2B5EF4-FFF2-40B4-BE49-F238E27FC236}">
                <a16:creationId xmlns:a16="http://schemas.microsoft.com/office/drawing/2014/main" id="{9C93547F-2C87-4452-9DB7-A10DEA9CF0A8}"/>
              </a:ext>
            </a:extLst>
          </p:cNvPr>
          <p:cNvGrpSpPr/>
          <p:nvPr/>
        </p:nvGrpSpPr>
        <p:grpSpPr>
          <a:xfrm>
            <a:off x="307166" y="175199"/>
            <a:ext cx="6108817" cy="1667591"/>
            <a:chOff x="241943" y="248507"/>
            <a:chExt cx="6108817" cy="2259141"/>
          </a:xfrm>
        </p:grpSpPr>
        <p:sp>
          <p:nvSpPr>
            <p:cNvPr id="9" name="四角形: 角を丸くする 8">
              <a:extLst>
                <a:ext uri="{FF2B5EF4-FFF2-40B4-BE49-F238E27FC236}">
                  <a16:creationId xmlns:a16="http://schemas.microsoft.com/office/drawing/2014/main" id="{2DB384EF-42AA-4505-8E3A-8C626BDB61AB}"/>
                </a:ext>
              </a:extLst>
            </p:cNvPr>
            <p:cNvSpPr/>
            <p:nvPr/>
          </p:nvSpPr>
          <p:spPr>
            <a:xfrm>
              <a:off x="241943" y="476324"/>
              <a:ext cx="6108817" cy="20313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四角形: 角を丸くする 7">
              <a:extLst>
                <a:ext uri="{FF2B5EF4-FFF2-40B4-BE49-F238E27FC236}">
                  <a16:creationId xmlns:a16="http://schemas.microsoft.com/office/drawing/2014/main" id="{167387E5-7D6E-41C9-B591-FBBF6160F79C}"/>
                </a:ext>
              </a:extLst>
            </p:cNvPr>
            <p:cNvSpPr/>
            <p:nvPr/>
          </p:nvSpPr>
          <p:spPr>
            <a:xfrm>
              <a:off x="597709" y="248507"/>
              <a:ext cx="2505075" cy="45563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ＭＳ ゴシック" panose="020B0609070205080204" pitchFamily="49" charset="-128"/>
                  <a:ea typeface="ＭＳ ゴシック" panose="020B0609070205080204" pitchFamily="49" charset="-128"/>
                </a:rPr>
                <a:t>移住支援金について</a:t>
              </a:r>
            </a:p>
          </p:txBody>
        </p:sp>
      </p:grpSp>
      <p:grpSp>
        <p:nvGrpSpPr>
          <p:cNvPr id="16" name="グループ化 15">
            <a:extLst>
              <a:ext uri="{FF2B5EF4-FFF2-40B4-BE49-F238E27FC236}">
                <a16:creationId xmlns:a16="http://schemas.microsoft.com/office/drawing/2014/main" id="{1B25EE56-3FA4-4AE8-87D0-69F17985E6E2}"/>
              </a:ext>
            </a:extLst>
          </p:cNvPr>
          <p:cNvGrpSpPr/>
          <p:nvPr/>
        </p:nvGrpSpPr>
        <p:grpSpPr>
          <a:xfrm>
            <a:off x="324879" y="1973283"/>
            <a:ext cx="6178832" cy="2755882"/>
            <a:chOff x="324879" y="1973283"/>
            <a:chExt cx="6178832" cy="2755882"/>
          </a:xfrm>
        </p:grpSpPr>
        <p:sp>
          <p:nvSpPr>
            <p:cNvPr id="5" name="正方形/長方形 4">
              <a:extLst>
                <a:ext uri="{FF2B5EF4-FFF2-40B4-BE49-F238E27FC236}">
                  <a16:creationId xmlns:a16="http://schemas.microsoft.com/office/drawing/2014/main" id="{F159DB13-1D2F-4248-822A-5A29F38ED0CF}"/>
                </a:ext>
              </a:extLst>
            </p:cNvPr>
            <p:cNvSpPr/>
            <p:nvPr/>
          </p:nvSpPr>
          <p:spPr>
            <a:xfrm>
              <a:off x="4109118" y="2177644"/>
              <a:ext cx="2394593" cy="784830"/>
            </a:xfrm>
            <a:prstGeom prst="rect">
              <a:avLst/>
            </a:prstGeom>
          </p:spPr>
          <p:txBody>
            <a:bodyPr wrap="square">
              <a:spAutoFit/>
            </a:bodyPr>
            <a:lstStyle/>
            <a:p>
              <a:r>
                <a:rPr lang="ja-JP" altLang="en-US" sz="1200" b="1" u="sng" dirty="0">
                  <a:solidFill>
                    <a:srgbClr val="002060"/>
                  </a:solidFill>
                  <a:latin typeface="游ゴシック Medium" panose="020B0500000000000000" pitchFamily="50" charset="-128"/>
                  <a:ea typeface="游ゴシック Medium" panose="020B0500000000000000" pitchFamily="50" charset="-128"/>
                </a:rPr>
                <a:t>☞移住支援金対象求人の要件</a:t>
              </a:r>
            </a:p>
            <a:p>
              <a:r>
                <a:rPr lang="ja-JP" altLang="en-US" sz="1100" dirty="0">
                  <a:solidFill>
                    <a:srgbClr val="002060"/>
                  </a:solidFill>
                  <a:latin typeface="游ゴシック Medium" panose="020B0500000000000000" pitchFamily="50" charset="-128"/>
                  <a:ea typeface="游ゴシック Medium" panose="020B0500000000000000" pitchFamily="50" charset="-128"/>
                </a:rPr>
                <a:t>・週</a:t>
              </a:r>
              <a:r>
                <a:rPr lang="en-US" altLang="ja-JP" sz="1100" dirty="0">
                  <a:solidFill>
                    <a:srgbClr val="002060"/>
                  </a:solidFill>
                  <a:latin typeface="游ゴシック Medium" panose="020B0500000000000000" pitchFamily="50" charset="-128"/>
                  <a:ea typeface="游ゴシック Medium" panose="020B0500000000000000" pitchFamily="50" charset="-128"/>
                </a:rPr>
                <a:t>20</a:t>
              </a:r>
              <a:r>
                <a:rPr lang="ja-JP" altLang="en-US" sz="1100" dirty="0">
                  <a:solidFill>
                    <a:srgbClr val="002060"/>
                  </a:solidFill>
                  <a:latin typeface="游ゴシック Medium" panose="020B0500000000000000" pitchFamily="50" charset="-128"/>
                  <a:ea typeface="游ゴシック Medium" panose="020B0500000000000000" pitchFamily="50" charset="-128"/>
                </a:rPr>
                <a:t>時間以上の無期雇用契約</a:t>
              </a:r>
            </a:p>
            <a:p>
              <a:r>
                <a:rPr lang="ja-JP" altLang="en-US" sz="1100" dirty="0">
                  <a:solidFill>
                    <a:srgbClr val="002060"/>
                  </a:solidFill>
                  <a:latin typeface="游ゴシック Medium" panose="020B0500000000000000" pitchFamily="50" charset="-128"/>
                  <a:ea typeface="游ゴシック Medium" panose="020B0500000000000000" pitchFamily="50" charset="-128"/>
                </a:rPr>
                <a:t>・勤務地が山武市内又は県内の</a:t>
              </a:r>
              <a:endParaRPr lang="en-US" altLang="ja-JP" sz="1100" dirty="0">
                <a:solidFill>
                  <a:srgbClr val="002060"/>
                </a:solidFill>
                <a:latin typeface="游ゴシック Medium" panose="020B0500000000000000" pitchFamily="50" charset="-128"/>
                <a:ea typeface="游ゴシック Medium" panose="020B0500000000000000" pitchFamily="50" charset="-128"/>
              </a:endParaRPr>
            </a:p>
            <a:p>
              <a:r>
                <a:rPr lang="ja-JP" altLang="en-US" sz="1100" dirty="0">
                  <a:solidFill>
                    <a:srgbClr val="002060"/>
                  </a:solidFill>
                  <a:latin typeface="游ゴシック Medium" panose="020B0500000000000000" pitchFamily="50" charset="-128"/>
                  <a:ea typeface="游ゴシック Medium" panose="020B0500000000000000" pitchFamily="50" charset="-128"/>
                </a:rPr>
                <a:t>　条件不利地域であること</a:t>
              </a:r>
              <a:endParaRPr lang="ja-JP" altLang="en-US" sz="1000" dirty="0">
                <a:solidFill>
                  <a:srgbClr val="002060"/>
                </a:solidFill>
                <a:latin typeface="游ゴシック Medium" panose="020B0500000000000000" pitchFamily="50" charset="-128"/>
                <a:ea typeface="游ゴシック Medium" panose="020B0500000000000000" pitchFamily="50" charset="-128"/>
              </a:endParaRPr>
            </a:p>
          </p:txBody>
        </p:sp>
        <p:grpSp>
          <p:nvGrpSpPr>
            <p:cNvPr id="18" name="グループ化 17">
              <a:extLst>
                <a:ext uri="{FF2B5EF4-FFF2-40B4-BE49-F238E27FC236}">
                  <a16:creationId xmlns:a16="http://schemas.microsoft.com/office/drawing/2014/main" id="{3D2B02B2-3A68-4BF7-A452-263A222BEB94}"/>
                </a:ext>
              </a:extLst>
            </p:cNvPr>
            <p:cNvGrpSpPr/>
            <p:nvPr/>
          </p:nvGrpSpPr>
          <p:grpSpPr>
            <a:xfrm>
              <a:off x="324879" y="1973283"/>
              <a:ext cx="6108817" cy="2738493"/>
              <a:chOff x="241943" y="314712"/>
              <a:chExt cx="6108817" cy="2243647"/>
            </a:xfrm>
          </p:grpSpPr>
          <p:sp>
            <p:nvSpPr>
              <p:cNvPr id="19" name="四角形: 角を丸くする 18">
                <a:extLst>
                  <a:ext uri="{FF2B5EF4-FFF2-40B4-BE49-F238E27FC236}">
                    <a16:creationId xmlns:a16="http://schemas.microsoft.com/office/drawing/2014/main" id="{A4A1B478-A605-425A-867D-049FBC002F13}"/>
                  </a:ext>
                </a:extLst>
              </p:cNvPr>
              <p:cNvSpPr/>
              <p:nvPr/>
            </p:nvSpPr>
            <p:spPr>
              <a:xfrm>
                <a:off x="241943" y="447412"/>
                <a:ext cx="6108817" cy="2110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0" name="四角形: 角を丸くする 19">
                <a:extLst>
                  <a:ext uri="{FF2B5EF4-FFF2-40B4-BE49-F238E27FC236}">
                    <a16:creationId xmlns:a16="http://schemas.microsoft.com/office/drawing/2014/main" id="{862D0F67-0C40-4465-AEFA-4DCB4EB3F5F1}"/>
                  </a:ext>
                </a:extLst>
              </p:cNvPr>
              <p:cNvSpPr/>
              <p:nvPr/>
            </p:nvSpPr>
            <p:spPr>
              <a:xfrm>
                <a:off x="644764" y="314712"/>
                <a:ext cx="3381418" cy="31234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ＭＳ ゴシック" panose="020B0609070205080204" pitchFamily="49" charset="-128"/>
                    <a:ea typeface="ＭＳ ゴシック" panose="020B0609070205080204" pitchFamily="49" charset="-128"/>
                  </a:rPr>
                  <a:t>登録申請が可能な法人の要件</a:t>
                </a:r>
              </a:p>
            </p:txBody>
          </p:sp>
        </p:grpSp>
        <p:sp>
          <p:nvSpPr>
            <p:cNvPr id="21" name="正方形/長方形 20">
              <a:extLst>
                <a:ext uri="{FF2B5EF4-FFF2-40B4-BE49-F238E27FC236}">
                  <a16:creationId xmlns:a16="http://schemas.microsoft.com/office/drawing/2014/main" id="{3969F8E8-2E13-4E50-838A-5A073E83A0DD}"/>
                </a:ext>
              </a:extLst>
            </p:cNvPr>
            <p:cNvSpPr/>
            <p:nvPr/>
          </p:nvSpPr>
          <p:spPr>
            <a:xfrm>
              <a:off x="502444" y="2451618"/>
              <a:ext cx="5825939" cy="2277547"/>
            </a:xfrm>
            <a:prstGeom prst="rect">
              <a:avLst/>
            </a:prstGeom>
          </p:spPr>
          <p:txBody>
            <a:bodyPr wrap="square">
              <a:spAutoFit/>
            </a:bodyPr>
            <a:lstStyle/>
            <a:p>
              <a:r>
                <a:rPr lang="ja-JP" altLang="en-US" sz="1400" dirty="0">
                  <a:latin typeface="游ゴシック Medium" panose="020B0500000000000000" pitchFamily="50" charset="-128"/>
                  <a:ea typeface="游ゴシック Medium" panose="020B0500000000000000" pitchFamily="50" charset="-128"/>
                </a:rPr>
                <a:t>次に掲げる事項の</a:t>
              </a:r>
              <a:r>
                <a:rPr lang="ja-JP" altLang="en-US" sz="1600" b="1" u="sng" dirty="0">
                  <a:latin typeface="游ゴシック Medium" panose="020B0500000000000000" pitchFamily="50" charset="-128"/>
                  <a:ea typeface="游ゴシック Medium" panose="020B0500000000000000" pitchFamily="50" charset="-128"/>
                </a:rPr>
                <a:t>全て</a:t>
              </a:r>
              <a:r>
                <a:rPr lang="ja-JP" altLang="en-US" sz="1400" dirty="0">
                  <a:latin typeface="游ゴシック Medium" panose="020B0500000000000000" pitchFamily="50" charset="-128"/>
                  <a:ea typeface="游ゴシック Medium" panose="020B0500000000000000" pitchFamily="50" charset="-128"/>
                </a:rPr>
                <a:t>に該当すること。</a:t>
              </a:r>
            </a:p>
            <a:p>
              <a:r>
                <a:rPr lang="ja-JP" altLang="en-US" sz="1100" dirty="0">
                  <a:latin typeface="游ゴシック Medium" panose="020B0500000000000000" pitchFamily="50" charset="-128"/>
                  <a:ea typeface="游ゴシック Medium" panose="020B0500000000000000" pitchFamily="50" charset="-128"/>
                </a:rPr>
                <a:t>（ア）</a:t>
              </a:r>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官公庁等でないこと。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（イ）資本金</a:t>
              </a:r>
              <a:r>
                <a:rPr lang="en-US" altLang="ja-JP"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10 </a:t>
              </a:r>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億円以上の営利を目的とする私企業</a:t>
              </a:r>
              <a:r>
                <a:rPr lang="ja-JP" altLang="en-US" sz="1100" u="sng" dirty="0">
                  <a:solidFill>
                    <a:schemeClr val="tx1">
                      <a:lumMod val="95000"/>
                      <a:lumOff val="5000"/>
                    </a:schemeClr>
                  </a:solidFill>
                  <a:latin typeface="游ゴシック Medium" panose="020B0500000000000000" pitchFamily="50" charset="-128"/>
                  <a:ea typeface="游ゴシック Medium" panose="020B0500000000000000" pitchFamily="50" charset="-128"/>
                </a:rPr>
                <a:t>でないこと。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（ウ）みなし大企業</a:t>
              </a:r>
              <a:r>
                <a:rPr lang="ja-JP" altLang="en-US" sz="1100" u="sng" dirty="0">
                  <a:solidFill>
                    <a:schemeClr val="tx1">
                      <a:lumMod val="95000"/>
                      <a:lumOff val="5000"/>
                    </a:schemeClr>
                  </a:solidFill>
                  <a:latin typeface="游ゴシック Medium" panose="020B0500000000000000" pitchFamily="50" charset="-128"/>
                  <a:ea typeface="游ゴシック Medium" panose="020B0500000000000000" pitchFamily="50" charset="-128"/>
                </a:rPr>
                <a:t>でないこと。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（エ）本社所在地が東京圏以外の地域又は条件不利地域（山武市）にある法人であること。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（オ）雇用保険の適用事業主であること。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（カ）風俗営業等の規制及び業務の適正化等に関する法律に定める風俗営業、性風俗関連</a:t>
              </a:r>
              <a:endParaRPr lang="en-US" altLang="ja-JP" sz="110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　　　特殊営業、接待業務受託営業を営む者でないこと。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（キ）暴力団等の反社会的勢力又は反社会的勢力と関係を有する法人でないこと。</a:t>
              </a:r>
            </a:p>
            <a:p>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（ク）地方創生に資する企業</a:t>
              </a:r>
              <a:r>
                <a:rPr lang="en-US" altLang="ja-JP"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lang="ja-JP" altLang="en-US" sz="1100" dirty="0">
                  <a:solidFill>
                    <a:schemeClr val="tx1">
                      <a:lumMod val="95000"/>
                      <a:lumOff val="5000"/>
                    </a:schemeClr>
                  </a:solidFill>
                  <a:latin typeface="游ゴシック Medium" panose="020B0500000000000000" pitchFamily="50" charset="-128"/>
                  <a:ea typeface="游ゴシック Medium" panose="020B0500000000000000" pitchFamily="50" charset="-128"/>
                </a:rPr>
                <a:t>として市町から推薦のあった企業であること。</a:t>
              </a:r>
            </a:p>
            <a:p>
              <a:r>
                <a:rPr lang="ja-JP" altLang="en-US" sz="80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r>
                <a:rPr lang="en-US" altLang="ja-JP" sz="900" dirty="0">
                  <a:solidFill>
                    <a:schemeClr val="tx1">
                      <a:lumMod val="95000"/>
                      <a:lumOff val="5000"/>
                    </a:schemeClr>
                  </a:solidFill>
                  <a:latin typeface="游ゴシック Medium" panose="020B0500000000000000" pitchFamily="50" charset="-128"/>
                  <a:ea typeface="游ゴシック Medium" panose="020B0500000000000000" pitchFamily="50" charset="-128"/>
                </a:rPr>
                <a:t>※1</a:t>
              </a:r>
              <a:r>
                <a:rPr lang="ja-JP" altLang="en-US" sz="900" dirty="0">
                  <a:solidFill>
                    <a:schemeClr val="tx1">
                      <a:lumMod val="95000"/>
                      <a:lumOff val="5000"/>
                    </a:schemeClr>
                  </a:solidFill>
                  <a:latin typeface="游ゴシック Medium" panose="020B0500000000000000" pitchFamily="50" charset="-128"/>
                  <a:ea typeface="游ゴシック Medium" panose="020B0500000000000000" pitchFamily="50" charset="-128"/>
                </a:rPr>
                <a:t>年以上、山武市で事業所を設け</a:t>
              </a:r>
              <a:r>
                <a:rPr lang="ja-JP" altLang="en-US" sz="900" dirty="0">
                  <a:latin typeface="游ゴシック Medium" panose="020B0500000000000000" pitchFamily="50" charset="-128"/>
                  <a:ea typeface="游ゴシック Medium" panose="020B0500000000000000" pitchFamily="50" charset="-128"/>
                </a:rPr>
                <a:t>、事業を行っている場合には</a:t>
              </a:r>
              <a:r>
                <a:rPr lang="ja-JP" altLang="en-US" sz="900" b="1" dirty="0">
                  <a:latin typeface="游ゴシック Medium" panose="020B0500000000000000" pitchFamily="50" charset="-128"/>
                  <a:ea typeface="游ゴシック Medium" panose="020B0500000000000000" pitchFamily="50" charset="-128"/>
                </a:rPr>
                <a:t>要件を満たす</a:t>
              </a:r>
              <a:r>
                <a:rPr lang="ja-JP" altLang="en-US" sz="900" dirty="0">
                  <a:latin typeface="游ゴシック Medium" panose="020B0500000000000000" pitchFamily="50" charset="-128"/>
                  <a:ea typeface="游ゴシック Medium" panose="020B0500000000000000" pitchFamily="50" charset="-128"/>
                </a:rPr>
                <a:t>ものとする。</a:t>
              </a:r>
              <a:endParaRPr lang="en-US" altLang="ja-JP" sz="900" dirty="0">
                <a:latin typeface="游ゴシック Medium" panose="020B0500000000000000" pitchFamily="50" charset="-128"/>
                <a:ea typeface="游ゴシック Medium" panose="020B0500000000000000" pitchFamily="50" charset="-128"/>
              </a:endParaRPr>
            </a:p>
            <a:p>
              <a:endParaRPr lang="en-US" altLang="ja-JP" sz="900" dirty="0">
                <a:latin typeface="游ゴシック Medium" panose="020B0500000000000000" pitchFamily="50" charset="-128"/>
                <a:ea typeface="游ゴシック Medium" panose="020B0500000000000000" pitchFamily="50" charset="-128"/>
              </a:endParaRPr>
            </a:p>
            <a:p>
              <a:pPr algn="r"/>
              <a:r>
                <a:rPr lang="ja-JP" altLang="en-US" sz="900" dirty="0">
                  <a:latin typeface="游ゴシック Medium" panose="020B0500000000000000" pitchFamily="50" charset="-128"/>
                  <a:ea typeface="游ゴシック Medium" panose="020B0500000000000000" pitchFamily="50" charset="-128"/>
                </a:rPr>
                <a:t>　詳細は、下記</a:t>
              </a:r>
              <a:r>
                <a:rPr lang="en-US" altLang="ja-JP" sz="900" dirty="0">
                  <a:latin typeface="游ゴシック Medium" panose="020B0500000000000000" pitchFamily="50" charset="-128"/>
                  <a:ea typeface="游ゴシック Medium" panose="020B0500000000000000" pitchFamily="50" charset="-128"/>
                </a:rPr>
                <a:t>QR</a:t>
              </a:r>
              <a:r>
                <a:rPr lang="ja-JP" altLang="en-US" sz="900" dirty="0">
                  <a:latin typeface="游ゴシック Medium" panose="020B0500000000000000" pitchFamily="50" charset="-128"/>
                  <a:ea typeface="游ゴシック Medium" panose="020B0500000000000000" pitchFamily="50" charset="-128"/>
                </a:rPr>
                <a:t>コード山武市</a:t>
              </a:r>
              <a:r>
                <a:rPr lang="en-US" altLang="ja-JP" sz="900" dirty="0">
                  <a:latin typeface="游ゴシック Medium" panose="020B0500000000000000" pitchFamily="50" charset="-128"/>
                  <a:ea typeface="游ゴシック Medium" panose="020B0500000000000000" pitchFamily="50" charset="-128"/>
                </a:rPr>
                <a:t>HP</a:t>
              </a:r>
              <a:r>
                <a:rPr lang="ja-JP" altLang="en-US" sz="900" dirty="0">
                  <a:latin typeface="游ゴシック Medium" panose="020B0500000000000000" pitchFamily="50" charset="-128"/>
                  <a:ea typeface="游ゴシック Medium" panose="020B0500000000000000" pitchFamily="50" charset="-128"/>
                </a:rPr>
                <a:t>「移住支援金対象法人募集」でご確認ください。</a:t>
              </a:r>
            </a:p>
          </p:txBody>
        </p:sp>
      </p:grpSp>
      <p:sp>
        <p:nvSpPr>
          <p:cNvPr id="23" name="四角形: 角を丸くする 22">
            <a:extLst>
              <a:ext uri="{FF2B5EF4-FFF2-40B4-BE49-F238E27FC236}">
                <a16:creationId xmlns:a16="http://schemas.microsoft.com/office/drawing/2014/main" id="{2413D7BE-9E67-48F7-8C62-E4012589A037}"/>
              </a:ext>
            </a:extLst>
          </p:cNvPr>
          <p:cNvSpPr/>
          <p:nvPr/>
        </p:nvSpPr>
        <p:spPr>
          <a:xfrm>
            <a:off x="324879" y="4984108"/>
            <a:ext cx="6108817" cy="3863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a:solidFill>
                  <a:schemeClr val="tx1"/>
                </a:solidFill>
              </a:rPr>
              <a:t>山武市企画政策課へ下記書類を提出</a:t>
            </a:r>
            <a:r>
              <a:rPr kumimoji="1" lang="ja-JP" altLang="en-US" sz="1400" dirty="0">
                <a:solidFill>
                  <a:schemeClr val="tx1"/>
                </a:solidFill>
              </a:rPr>
              <a:t>してください。</a:t>
            </a:r>
            <a:endParaRPr kumimoji="1" lang="en-US" altLang="ja-JP" sz="1400" dirty="0">
              <a:solidFill>
                <a:schemeClr val="tx1"/>
              </a:solidFill>
            </a:endParaRPr>
          </a:p>
          <a:p>
            <a:endParaRPr kumimoji="1" lang="en-US" altLang="ja-JP" sz="1400" dirty="0">
              <a:solidFill>
                <a:schemeClr val="tx1"/>
              </a:solidFill>
            </a:endParaRPr>
          </a:p>
          <a:p>
            <a:r>
              <a:rPr kumimoji="1" lang="ja-JP" altLang="en-US" sz="1400" dirty="0">
                <a:solidFill>
                  <a:schemeClr val="tx1"/>
                </a:solidFill>
              </a:rPr>
              <a:t>（提出書類）</a:t>
            </a:r>
            <a:endParaRPr kumimoji="1" lang="en-US" altLang="ja-JP" sz="1400" dirty="0">
              <a:solidFill>
                <a:schemeClr val="tx1"/>
              </a:solidFill>
            </a:endParaRPr>
          </a:p>
          <a:p>
            <a:r>
              <a:rPr kumimoji="1" lang="ja-JP" altLang="en-US" sz="1400" dirty="0">
                <a:solidFill>
                  <a:schemeClr val="tx1"/>
                </a:solidFill>
              </a:rPr>
              <a:t>１．登録申請書　２．自己申告書　３．登録申請に係るアンケート</a:t>
            </a:r>
            <a:endParaRPr kumimoji="1" lang="en-US" altLang="ja-JP" sz="1400" dirty="0">
              <a:solidFill>
                <a:schemeClr val="tx1"/>
              </a:solidFill>
            </a:endParaRPr>
          </a:p>
          <a:p>
            <a:r>
              <a:rPr kumimoji="1" lang="ja-JP" altLang="en-US" sz="1400" dirty="0">
                <a:solidFill>
                  <a:schemeClr val="tx1"/>
                </a:solidFill>
              </a:rPr>
              <a:t>４．履歴事項全部証明書（発行から</a:t>
            </a:r>
            <a:r>
              <a:rPr kumimoji="1" lang="en-US" altLang="ja-JP" sz="1400" dirty="0">
                <a:solidFill>
                  <a:schemeClr val="tx1"/>
                </a:solidFill>
              </a:rPr>
              <a:t>3</a:t>
            </a:r>
            <a:r>
              <a:rPr kumimoji="1" lang="ja-JP" altLang="en-US" sz="1400" dirty="0">
                <a:solidFill>
                  <a:schemeClr val="tx1"/>
                </a:solidFill>
              </a:rPr>
              <a:t>か月以内）</a:t>
            </a:r>
            <a:endParaRPr kumimoji="1" lang="en-US" altLang="ja-JP" sz="1400" dirty="0">
              <a:solidFill>
                <a:schemeClr val="tx1"/>
              </a:solidFill>
            </a:endParaRPr>
          </a:p>
          <a:p>
            <a:r>
              <a:rPr kumimoji="1" lang="en-US" altLang="ja-JP" sz="1400" dirty="0">
                <a:solidFill>
                  <a:schemeClr val="tx1"/>
                </a:solidFill>
              </a:rPr>
              <a:t>※</a:t>
            </a:r>
            <a:r>
              <a:rPr kumimoji="1" lang="ja-JP" altLang="en-US" sz="1400" dirty="0">
                <a:solidFill>
                  <a:schemeClr val="tx1"/>
                </a:solidFill>
              </a:rPr>
              <a:t>１～３については、下記ＱＲコードよりダウンロード可能です。</a:t>
            </a:r>
          </a:p>
        </p:txBody>
      </p:sp>
      <p:sp>
        <p:nvSpPr>
          <p:cNvPr id="24" name="四角形: 角を丸くする 23">
            <a:extLst>
              <a:ext uri="{FF2B5EF4-FFF2-40B4-BE49-F238E27FC236}">
                <a16:creationId xmlns:a16="http://schemas.microsoft.com/office/drawing/2014/main" id="{08CC1206-9F23-4BBC-9A2C-7299D071B942}"/>
              </a:ext>
            </a:extLst>
          </p:cNvPr>
          <p:cNvSpPr/>
          <p:nvPr/>
        </p:nvSpPr>
        <p:spPr>
          <a:xfrm>
            <a:off x="931394" y="4763358"/>
            <a:ext cx="2189877" cy="38512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ＭＳ ゴシック" panose="020B0609070205080204" pitchFamily="49" charset="-128"/>
                <a:ea typeface="ＭＳ ゴシック" panose="020B0609070205080204" pitchFamily="49" charset="-128"/>
              </a:rPr>
              <a:t>申請手続きと流れ</a:t>
            </a:r>
          </a:p>
        </p:txBody>
      </p:sp>
      <p:grpSp>
        <p:nvGrpSpPr>
          <p:cNvPr id="25" name="グループ化 24">
            <a:extLst>
              <a:ext uri="{FF2B5EF4-FFF2-40B4-BE49-F238E27FC236}">
                <a16:creationId xmlns:a16="http://schemas.microsoft.com/office/drawing/2014/main" id="{5401D449-069B-4F56-9EB8-9622AA03AB1F}"/>
              </a:ext>
            </a:extLst>
          </p:cNvPr>
          <p:cNvGrpSpPr/>
          <p:nvPr/>
        </p:nvGrpSpPr>
        <p:grpSpPr>
          <a:xfrm>
            <a:off x="792653" y="6763285"/>
            <a:ext cx="5272693" cy="1977497"/>
            <a:chOff x="165735" y="5059680"/>
            <a:chExt cx="6593205" cy="2937504"/>
          </a:xfrm>
        </p:grpSpPr>
        <p:sp>
          <p:nvSpPr>
            <p:cNvPr id="26" name="正方形/長方形 25">
              <a:extLst>
                <a:ext uri="{FF2B5EF4-FFF2-40B4-BE49-F238E27FC236}">
                  <a16:creationId xmlns:a16="http://schemas.microsoft.com/office/drawing/2014/main" id="{411D0082-909D-4DF8-A947-0E3E74347DB2}"/>
                </a:ext>
              </a:extLst>
            </p:cNvPr>
            <p:cNvSpPr/>
            <p:nvPr/>
          </p:nvSpPr>
          <p:spPr>
            <a:xfrm>
              <a:off x="165735" y="5059680"/>
              <a:ext cx="765810" cy="2895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申請</a:t>
              </a:r>
              <a:endParaRPr kumimoji="1" lang="en-US" altLang="ja-JP" dirty="0">
                <a:solidFill>
                  <a:schemeClr val="tx1"/>
                </a:solidFill>
              </a:endParaRPr>
            </a:p>
            <a:p>
              <a:pPr algn="ctr"/>
              <a:r>
                <a:rPr kumimoji="1" lang="ja-JP" altLang="en-US" dirty="0">
                  <a:solidFill>
                    <a:schemeClr val="tx1"/>
                  </a:solidFill>
                </a:rPr>
                <a:t>法人</a:t>
              </a:r>
              <a:endParaRPr kumimoji="1" lang="en-US" altLang="ja-JP" dirty="0">
                <a:solidFill>
                  <a:schemeClr val="tx1"/>
                </a:solidFill>
              </a:endParaRPr>
            </a:p>
          </p:txBody>
        </p:sp>
        <p:sp>
          <p:nvSpPr>
            <p:cNvPr id="27" name="正方形/長方形 26">
              <a:extLst>
                <a:ext uri="{FF2B5EF4-FFF2-40B4-BE49-F238E27FC236}">
                  <a16:creationId xmlns:a16="http://schemas.microsoft.com/office/drawing/2014/main" id="{F69182EC-545D-4E99-B60A-F071E79BBBF3}"/>
                </a:ext>
              </a:extLst>
            </p:cNvPr>
            <p:cNvSpPr/>
            <p:nvPr/>
          </p:nvSpPr>
          <p:spPr>
            <a:xfrm>
              <a:off x="2065972" y="5059680"/>
              <a:ext cx="998220" cy="12268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山武市</a:t>
              </a:r>
              <a:endParaRPr kumimoji="1" lang="en-US" altLang="ja-JP" sz="1600" dirty="0">
                <a:solidFill>
                  <a:schemeClr val="tx1"/>
                </a:solidFill>
              </a:endParaRPr>
            </a:p>
          </p:txBody>
        </p:sp>
        <p:grpSp>
          <p:nvGrpSpPr>
            <p:cNvPr id="30" name="グループ化 29">
              <a:extLst>
                <a:ext uri="{FF2B5EF4-FFF2-40B4-BE49-F238E27FC236}">
                  <a16:creationId xmlns:a16="http://schemas.microsoft.com/office/drawing/2014/main" id="{9B1D9DD9-1EDE-4246-A6D3-DD514DA4763C}"/>
                </a:ext>
              </a:extLst>
            </p:cNvPr>
            <p:cNvGrpSpPr/>
            <p:nvPr/>
          </p:nvGrpSpPr>
          <p:grpSpPr>
            <a:xfrm>
              <a:off x="4099560" y="5433060"/>
              <a:ext cx="2659380" cy="2522220"/>
              <a:chOff x="3710940" y="7421880"/>
              <a:chExt cx="2362200" cy="2202180"/>
            </a:xfrm>
          </p:grpSpPr>
          <p:sp>
            <p:nvSpPr>
              <p:cNvPr id="42" name="正方形/長方形 41">
                <a:extLst>
                  <a:ext uri="{FF2B5EF4-FFF2-40B4-BE49-F238E27FC236}">
                    <a16:creationId xmlns:a16="http://schemas.microsoft.com/office/drawing/2014/main" id="{87AD4602-B2F3-4D25-9D86-42BEA0368FBF}"/>
                  </a:ext>
                </a:extLst>
              </p:cNvPr>
              <p:cNvSpPr/>
              <p:nvPr/>
            </p:nvSpPr>
            <p:spPr>
              <a:xfrm>
                <a:off x="3710940" y="7421880"/>
                <a:ext cx="2362200" cy="22021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dirty="0">
                    <a:solidFill>
                      <a:schemeClr val="tx1"/>
                    </a:solidFill>
                  </a:rPr>
                  <a:t>千葉県</a:t>
                </a:r>
                <a:endParaRPr kumimoji="1" lang="en-US" altLang="ja-JP" sz="1600" dirty="0">
                  <a:solidFill>
                    <a:schemeClr val="tx1"/>
                  </a:solidFill>
                </a:endParaRPr>
              </a:p>
            </p:txBody>
          </p:sp>
          <p:sp>
            <p:nvSpPr>
              <p:cNvPr id="43" name="正方形/長方形 42">
                <a:extLst>
                  <a:ext uri="{FF2B5EF4-FFF2-40B4-BE49-F238E27FC236}">
                    <a16:creationId xmlns:a16="http://schemas.microsoft.com/office/drawing/2014/main" id="{4B04789B-51CB-496F-AE08-4E3B24331FEE}"/>
                  </a:ext>
                </a:extLst>
              </p:cNvPr>
              <p:cNvSpPr/>
              <p:nvPr/>
            </p:nvSpPr>
            <p:spPr>
              <a:xfrm>
                <a:off x="3962400" y="7936229"/>
                <a:ext cx="1859280" cy="1494887"/>
              </a:xfrm>
              <a:prstGeom prst="rect">
                <a:avLst/>
              </a:prstGeom>
              <a:solidFill>
                <a:srgbClr val="00B0F0">
                  <a:alpha val="2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千葉県地域</a:t>
                </a:r>
                <a:endParaRPr kumimoji="1" lang="en-US" altLang="ja-JP" sz="1600" dirty="0">
                  <a:solidFill>
                    <a:schemeClr val="tx1"/>
                  </a:solidFill>
                </a:endParaRPr>
              </a:p>
              <a:p>
                <a:pPr algn="ctr"/>
                <a:r>
                  <a:rPr kumimoji="1" lang="ja-JP" altLang="en-US" sz="1600" dirty="0">
                    <a:solidFill>
                      <a:schemeClr val="tx1"/>
                    </a:solidFill>
                  </a:rPr>
                  <a:t>しごとＮＡＶＩ</a:t>
                </a:r>
                <a:endParaRPr kumimoji="1" lang="en-US" altLang="ja-JP" sz="1600" dirty="0">
                  <a:solidFill>
                    <a:schemeClr val="tx1"/>
                  </a:solidFill>
                </a:endParaRPr>
              </a:p>
            </p:txBody>
          </p:sp>
        </p:grpSp>
        <p:cxnSp>
          <p:nvCxnSpPr>
            <p:cNvPr id="31" name="直線矢印コネクタ 30">
              <a:extLst>
                <a:ext uri="{FF2B5EF4-FFF2-40B4-BE49-F238E27FC236}">
                  <a16:creationId xmlns:a16="http://schemas.microsoft.com/office/drawing/2014/main" id="{BF5242DE-7E77-4C5D-B026-B2C79EE1C755}"/>
                </a:ext>
              </a:extLst>
            </p:cNvPr>
            <p:cNvCxnSpPr>
              <a:cxnSpLocks/>
            </p:cNvCxnSpPr>
            <p:nvPr/>
          </p:nvCxnSpPr>
          <p:spPr>
            <a:xfrm>
              <a:off x="931070" y="5844540"/>
              <a:ext cx="113490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9F4C62BD-4B3A-4D01-8AD3-088C608C5343}"/>
                </a:ext>
              </a:extLst>
            </p:cNvPr>
            <p:cNvSpPr txBox="1"/>
            <p:nvPr/>
          </p:nvSpPr>
          <p:spPr>
            <a:xfrm>
              <a:off x="888463" y="5384745"/>
              <a:ext cx="1167514" cy="436457"/>
            </a:xfrm>
            <a:prstGeom prst="rect">
              <a:avLst/>
            </a:prstGeom>
            <a:noFill/>
          </p:spPr>
          <p:txBody>
            <a:bodyPr wrap="square" rtlCol="0">
              <a:spAutoFit/>
            </a:bodyPr>
            <a:lstStyle/>
            <a:p>
              <a:r>
                <a:rPr kumimoji="1" lang="ja-JP" altLang="en-US" sz="1100" b="1" dirty="0">
                  <a:latin typeface="ＭＳ ゴシック" panose="020B0609070205080204" pitchFamily="49" charset="-128"/>
                  <a:ea typeface="ＭＳ ゴシック" panose="020B0609070205080204" pitchFamily="49" charset="-128"/>
                </a:rPr>
                <a:t>①登録申請</a:t>
              </a:r>
            </a:p>
          </p:txBody>
        </p:sp>
        <p:cxnSp>
          <p:nvCxnSpPr>
            <p:cNvPr id="34" name="直線矢印コネクタ 33">
              <a:extLst>
                <a:ext uri="{FF2B5EF4-FFF2-40B4-BE49-F238E27FC236}">
                  <a16:creationId xmlns:a16="http://schemas.microsoft.com/office/drawing/2014/main" id="{6F04CE3F-918C-42E7-86B9-AF40700C3BBE}"/>
                </a:ext>
              </a:extLst>
            </p:cNvPr>
            <p:cNvCxnSpPr>
              <a:cxnSpLocks/>
            </p:cNvCxnSpPr>
            <p:nvPr/>
          </p:nvCxnSpPr>
          <p:spPr>
            <a:xfrm>
              <a:off x="3064192" y="5844540"/>
              <a:ext cx="103536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806DA761-61C5-4FFF-9574-3D2D1C69C33B}"/>
                </a:ext>
              </a:extLst>
            </p:cNvPr>
            <p:cNvSpPr txBox="1"/>
            <p:nvPr/>
          </p:nvSpPr>
          <p:spPr>
            <a:xfrm>
              <a:off x="3160871" y="5462321"/>
              <a:ext cx="822007" cy="436457"/>
            </a:xfrm>
            <a:prstGeom prst="rect">
              <a:avLst/>
            </a:prstGeom>
            <a:noFill/>
          </p:spPr>
          <p:txBody>
            <a:bodyPr wrap="square" rtlCol="0">
              <a:spAutoFit/>
            </a:bodyPr>
            <a:lstStyle/>
            <a:p>
              <a:r>
                <a:rPr kumimoji="1" lang="ja-JP" altLang="en-US" sz="1100" dirty="0"/>
                <a:t>②推薦</a:t>
              </a:r>
            </a:p>
          </p:txBody>
        </p:sp>
        <p:cxnSp>
          <p:nvCxnSpPr>
            <p:cNvPr id="36" name="直線矢印コネクタ 35">
              <a:extLst>
                <a:ext uri="{FF2B5EF4-FFF2-40B4-BE49-F238E27FC236}">
                  <a16:creationId xmlns:a16="http://schemas.microsoft.com/office/drawing/2014/main" id="{30DB44C9-56FD-4B6B-9D9C-2B4A3311BF2F}"/>
                </a:ext>
              </a:extLst>
            </p:cNvPr>
            <p:cNvCxnSpPr>
              <a:cxnSpLocks/>
              <a:endCxn id="26" idx="3"/>
            </p:cNvCxnSpPr>
            <p:nvPr/>
          </p:nvCxnSpPr>
          <p:spPr>
            <a:xfrm flipH="1">
              <a:off x="931545" y="6507480"/>
              <a:ext cx="31680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60C1003A-B30E-4E58-9F1B-5DD7A7BDC402}"/>
                </a:ext>
              </a:extLst>
            </p:cNvPr>
            <p:cNvSpPr txBox="1"/>
            <p:nvPr/>
          </p:nvSpPr>
          <p:spPr>
            <a:xfrm>
              <a:off x="1961911" y="6554159"/>
              <a:ext cx="1191046" cy="436457"/>
            </a:xfrm>
            <a:prstGeom prst="rect">
              <a:avLst/>
            </a:prstGeom>
            <a:noFill/>
          </p:spPr>
          <p:txBody>
            <a:bodyPr wrap="square" rtlCol="0">
              <a:spAutoFit/>
            </a:bodyPr>
            <a:lstStyle/>
            <a:p>
              <a:r>
                <a:rPr kumimoji="1" lang="ja-JP" altLang="en-US" sz="1100" dirty="0"/>
                <a:t>③登録通知</a:t>
              </a:r>
            </a:p>
          </p:txBody>
        </p:sp>
        <p:cxnSp>
          <p:nvCxnSpPr>
            <p:cNvPr id="38" name="直線矢印コネクタ 37">
              <a:extLst>
                <a:ext uri="{FF2B5EF4-FFF2-40B4-BE49-F238E27FC236}">
                  <a16:creationId xmlns:a16="http://schemas.microsoft.com/office/drawing/2014/main" id="{07036F86-823F-4E64-B352-AE550DD5F341}"/>
                </a:ext>
              </a:extLst>
            </p:cNvPr>
            <p:cNvCxnSpPr>
              <a:cxnSpLocks/>
            </p:cNvCxnSpPr>
            <p:nvPr/>
          </p:nvCxnSpPr>
          <p:spPr>
            <a:xfrm flipH="1">
              <a:off x="931545" y="7333564"/>
              <a:ext cx="34511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15C704D8-2DBA-4B99-BC49-DB8C566CC255}"/>
                </a:ext>
              </a:extLst>
            </p:cNvPr>
            <p:cNvSpPr txBox="1"/>
            <p:nvPr/>
          </p:nvSpPr>
          <p:spPr>
            <a:xfrm>
              <a:off x="1050403" y="6967705"/>
              <a:ext cx="2930302" cy="436457"/>
            </a:xfrm>
            <a:prstGeom prst="rect">
              <a:avLst/>
            </a:prstGeom>
            <a:noFill/>
          </p:spPr>
          <p:txBody>
            <a:bodyPr wrap="square" rtlCol="0">
              <a:spAutoFit/>
            </a:bodyPr>
            <a:lstStyle/>
            <a:p>
              <a:r>
                <a:rPr kumimoji="1" lang="ja-JP" altLang="en-US" sz="1100" dirty="0"/>
                <a:t>④入力フォームの提供・作成支援</a:t>
              </a:r>
            </a:p>
          </p:txBody>
        </p:sp>
        <p:cxnSp>
          <p:nvCxnSpPr>
            <p:cNvPr id="40" name="直線矢印コネクタ 39">
              <a:extLst>
                <a:ext uri="{FF2B5EF4-FFF2-40B4-BE49-F238E27FC236}">
                  <a16:creationId xmlns:a16="http://schemas.microsoft.com/office/drawing/2014/main" id="{465F054B-EBC5-4DDD-8210-7E8EE2736DFC}"/>
                </a:ext>
              </a:extLst>
            </p:cNvPr>
            <p:cNvCxnSpPr>
              <a:cxnSpLocks/>
            </p:cNvCxnSpPr>
            <p:nvPr/>
          </p:nvCxnSpPr>
          <p:spPr>
            <a:xfrm>
              <a:off x="931545" y="7592644"/>
              <a:ext cx="34511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4F84572A-57B3-4F09-8E0C-349A0EEFF32B}"/>
                </a:ext>
              </a:extLst>
            </p:cNvPr>
            <p:cNvSpPr txBox="1"/>
            <p:nvPr/>
          </p:nvSpPr>
          <p:spPr>
            <a:xfrm>
              <a:off x="1682768" y="7560727"/>
              <a:ext cx="1665570" cy="436457"/>
            </a:xfrm>
            <a:prstGeom prst="rect">
              <a:avLst/>
            </a:prstGeom>
            <a:noFill/>
          </p:spPr>
          <p:txBody>
            <a:bodyPr wrap="square" rtlCol="0">
              <a:spAutoFit/>
            </a:bodyPr>
            <a:lstStyle/>
            <a:p>
              <a:r>
                <a:rPr kumimoji="1" lang="ja-JP" altLang="en-US" sz="1100" dirty="0"/>
                <a:t>⑤求人広告の掲載</a:t>
              </a:r>
            </a:p>
          </p:txBody>
        </p:sp>
      </p:grpSp>
      <p:sp>
        <p:nvSpPr>
          <p:cNvPr id="3" name="テキスト ボックス 2">
            <a:extLst>
              <a:ext uri="{FF2B5EF4-FFF2-40B4-BE49-F238E27FC236}">
                <a16:creationId xmlns:a16="http://schemas.microsoft.com/office/drawing/2014/main" id="{26295757-4331-42A7-8240-B17D9C4351CC}"/>
              </a:ext>
            </a:extLst>
          </p:cNvPr>
          <p:cNvSpPr txBox="1"/>
          <p:nvPr/>
        </p:nvSpPr>
        <p:spPr>
          <a:xfrm>
            <a:off x="4720615" y="8992708"/>
            <a:ext cx="1118335" cy="646331"/>
          </a:xfrm>
          <a:prstGeom prst="rect">
            <a:avLst/>
          </a:prstGeom>
          <a:noFill/>
        </p:spPr>
        <p:txBody>
          <a:bodyPr wrap="square" rtlCol="0">
            <a:spAutoFit/>
          </a:bodyPr>
          <a:lstStyle/>
          <a:p>
            <a:r>
              <a:rPr kumimoji="1" lang="ja-JP" altLang="en-US" sz="1200" dirty="0"/>
              <a:t>必要書類等は</a:t>
            </a:r>
            <a:endParaRPr kumimoji="1" lang="en-US" altLang="ja-JP" sz="1200" dirty="0"/>
          </a:p>
          <a:p>
            <a:r>
              <a:rPr kumimoji="1" lang="ja-JP" altLang="en-US" sz="1200" dirty="0"/>
              <a:t>こちらから</a:t>
            </a:r>
            <a:endParaRPr kumimoji="1" lang="en-US" altLang="ja-JP" sz="1200" dirty="0"/>
          </a:p>
          <a:p>
            <a:r>
              <a:rPr kumimoji="1" lang="ja-JP" altLang="en-US" sz="1200" dirty="0"/>
              <a:t>　　  →</a:t>
            </a:r>
          </a:p>
        </p:txBody>
      </p:sp>
      <p:pic>
        <p:nvPicPr>
          <p:cNvPr id="45" name="図 44">
            <a:extLst>
              <a:ext uri="{FF2B5EF4-FFF2-40B4-BE49-F238E27FC236}">
                <a16:creationId xmlns:a16="http://schemas.microsoft.com/office/drawing/2014/main" id="{C1055270-FCC5-4505-9BB9-3E46A5387E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7061" y="9118321"/>
            <a:ext cx="430685" cy="430685"/>
          </a:xfrm>
          <a:prstGeom prst="rect">
            <a:avLst/>
          </a:prstGeom>
        </p:spPr>
      </p:pic>
      <p:sp>
        <p:nvSpPr>
          <p:cNvPr id="46" name="正方形/長方形 45">
            <a:extLst>
              <a:ext uri="{FF2B5EF4-FFF2-40B4-BE49-F238E27FC236}">
                <a16:creationId xmlns:a16="http://schemas.microsoft.com/office/drawing/2014/main" id="{72EB7365-88FD-4A1B-BD05-B68FE4491587}"/>
              </a:ext>
            </a:extLst>
          </p:cNvPr>
          <p:cNvSpPr/>
          <p:nvPr/>
        </p:nvSpPr>
        <p:spPr>
          <a:xfrm>
            <a:off x="2442055" y="9196966"/>
            <a:ext cx="1973890" cy="338554"/>
          </a:xfrm>
          <a:prstGeom prst="rect">
            <a:avLst/>
          </a:prstGeom>
        </p:spPr>
        <p:txBody>
          <a:bodyPr wrap="square">
            <a:spAutoFit/>
          </a:bodyPr>
          <a:lstStyle/>
          <a:p>
            <a:r>
              <a:rPr kumimoji="1" lang="ja-JP" altLang="en-US" sz="1600" dirty="0">
                <a:solidFill>
                  <a:srgbClr val="002060"/>
                </a:solidFill>
                <a:latin typeface="游ゴシック Medium" panose="020B0500000000000000" pitchFamily="50" charset="-128"/>
                <a:ea typeface="游ゴシック Medium" panose="020B0500000000000000" pitchFamily="50" charset="-128"/>
              </a:rPr>
              <a:t>山武市 企画政策課</a:t>
            </a:r>
            <a:endParaRPr kumimoji="1" lang="en-US" altLang="ja-JP" sz="1600" dirty="0">
              <a:solidFill>
                <a:srgbClr val="002060"/>
              </a:solidFill>
              <a:latin typeface="游ゴシック Medium" panose="020B0500000000000000" pitchFamily="50" charset="-128"/>
              <a:ea typeface="游ゴシック Medium" panose="020B0500000000000000" pitchFamily="50" charset="-128"/>
            </a:endParaRPr>
          </a:p>
        </p:txBody>
      </p:sp>
      <p:pic>
        <p:nvPicPr>
          <p:cNvPr id="47" name="図 46">
            <a:extLst>
              <a:ext uri="{FF2B5EF4-FFF2-40B4-BE49-F238E27FC236}">
                <a16:creationId xmlns:a16="http://schemas.microsoft.com/office/drawing/2014/main" id="{0D3AFAE5-613E-4D0D-8CF1-175523CD5A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0165" y="8864872"/>
            <a:ext cx="821501" cy="821501"/>
          </a:xfrm>
          <a:prstGeom prst="rect">
            <a:avLst/>
          </a:prstGeom>
          <a:solidFill>
            <a:srgbClr val="1F536D"/>
          </a:solidFill>
        </p:spPr>
      </p:pic>
    </p:spTree>
    <p:extLst>
      <p:ext uri="{BB962C8B-B14F-4D97-AF65-F5344CB8AC3E}">
        <p14:creationId xmlns:p14="http://schemas.microsoft.com/office/powerpoint/2010/main" val="25139677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2492</TotalTime>
  <Words>580</Words>
  <Application>Microsoft Office PowerPoint</Application>
  <PresentationFormat>A4 210 x 297 mm</PresentationFormat>
  <Paragraphs>66</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HGP創英角ｺﾞｼｯｸUB</vt:lpstr>
      <vt:lpstr>HGP明朝E</vt:lpstr>
      <vt:lpstr>HGS明朝E</vt:lpstr>
      <vt:lpstr>HG丸ｺﾞｼｯｸM-PRO</vt:lpstr>
      <vt:lpstr>ＭＳ ゴシック</vt:lpstr>
      <vt:lpstr>游ゴシック Medium</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小川 真優</dc:creator>
  <cp:lastModifiedBy>多田　健汰</cp:lastModifiedBy>
  <cp:revision>122</cp:revision>
  <cp:lastPrinted>2025-04-07T04:06:31Z</cp:lastPrinted>
  <dcterms:created xsi:type="dcterms:W3CDTF">2023-04-28T06:51:52Z</dcterms:created>
  <dcterms:modified xsi:type="dcterms:W3CDTF">2025-04-07T04:16:21Z</dcterms:modified>
</cp:coreProperties>
</file>